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3.xml" ContentType="application/vnd.openxmlformats-officedocument.them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notesSlides/notesSlide1.xml" ContentType="application/vnd.openxmlformats-officedocument.presentationml.notesSlide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42"/>
  </p:notesMasterIdLst>
  <p:sldIdLst>
    <p:sldId id="330" r:id="rId3"/>
    <p:sldId id="259" r:id="rId4"/>
    <p:sldId id="266" r:id="rId5"/>
    <p:sldId id="317" r:id="rId6"/>
    <p:sldId id="294" r:id="rId7"/>
    <p:sldId id="287" r:id="rId8"/>
    <p:sldId id="331" r:id="rId9"/>
    <p:sldId id="332" r:id="rId10"/>
    <p:sldId id="298" r:id="rId11"/>
    <p:sldId id="274" r:id="rId12"/>
    <p:sldId id="334" r:id="rId13"/>
    <p:sldId id="352" r:id="rId14"/>
    <p:sldId id="354" r:id="rId15"/>
    <p:sldId id="353" r:id="rId16"/>
    <p:sldId id="335" r:id="rId17"/>
    <p:sldId id="336" r:id="rId18"/>
    <p:sldId id="347" r:id="rId19"/>
    <p:sldId id="355" r:id="rId20"/>
    <p:sldId id="356" r:id="rId21"/>
    <p:sldId id="348" r:id="rId22"/>
    <p:sldId id="279" r:id="rId23"/>
    <p:sldId id="349" r:id="rId24"/>
    <p:sldId id="350" r:id="rId25"/>
    <p:sldId id="351" r:id="rId26"/>
    <p:sldId id="288" r:id="rId27"/>
    <p:sldId id="339" r:id="rId28"/>
    <p:sldId id="280" r:id="rId29"/>
    <p:sldId id="340" r:id="rId30"/>
    <p:sldId id="295" r:id="rId31"/>
    <p:sldId id="341" r:id="rId32"/>
    <p:sldId id="342" r:id="rId33"/>
    <p:sldId id="290" r:id="rId34"/>
    <p:sldId id="344" r:id="rId35"/>
    <p:sldId id="285" r:id="rId36"/>
    <p:sldId id="301" r:id="rId37"/>
    <p:sldId id="277" r:id="rId38"/>
    <p:sldId id="299" r:id="rId39"/>
    <p:sldId id="300" r:id="rId40"/>
    <p:sldId id="346" r:id="rId41"/>
  </p:sldIdLst>
  <p:sldSz cx="12192000" cy="6858000"/>
  <p:notesSz cx="6864350" cy="999648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아늑한 집" id="{B4D07E4C-D27D-4B28-99C6-D05EDA1D191D}">
          <p14:sldIdLst>
            <p14:sldId id="330"/>
          </p14:sldIdLst>
        </p14:section>
        <p14:section name="개발개요" id="{1FA1E382-8FC7-4225-828A-45A2D68581B4}">
          <p14:sldIdLst>
            <p14:sldId id="259"/>
            <p14:sldId id="266"/>
            <p14:sldId id="317"/>
            <p14:sldId id="294"/>
            <p14:sldId id="287"/>
          </p14:sldIdLst>
        </p14:section>
        <p14:section name="mainpage" id="{89ADE8B7-D737-4BD7-AC7D-A3CFF00D854B}">
          <p14:sldIdLst>
            <p14:sldId id="331"/>
            <p14:sldId id="332"/>
            <p14:sldId id="298"/>
          </p14:sldIdLst>
        </p14:section>
        <p14:section name="공통" id="{978BB761-434B-4A8B-A088-6E1100EDABA8}">
          <p14:sldIdLst>
            <p14:sldId id="274"/>
            <p14:sldId id="334"/>
            <p14:sldId id="352"/>
            <p14:sldId id="354"/>
            <p14:sldId id="353"/>
          </p14:sldIdLst>
        </p14:section>
        <p14:section name="회원관리" id="{F687FEBE-F6BD-49F1-9326-FA2F6AF888C6}">
          <p14:sldIdLst>
            <p14:sldId id="335"/>
            <p14:sldId id="336"/>
            <p14:sldId id="347"/>
            <p14:sldId id="355"/>
            <p14:sldId id="356"/>
            <p14:sldId id="348"/>
          </p14:sldIdLst>
        </p14:section>
        <p14:section name="방 정보관리" id="{6BF4378D-46D9-4C81-930A-ED783494D89E}">
          <p14:sldIdLst>
            <p14:sldId id="279"/>
            <p14:sldId id="349"/>
            <p14:sldId id="350"/>
            <p14:sldId id="351"/>
            <p14:sldId id="288"/>
            <p14:sldId id="339"/>
            <p14:sldId id="280"/>
            <p14:sldId id="340"/>
            <p14:sldId id="295"/>
            <p14:sldId id="341"/>
          </p14:sldIdLst>
        </p14:section>
        <p14:section name="업체정보관리" id="{BAF71867-BC49-4308-B71C-CC1F2E9D6562}">
          <p14:sldIdLst>
            <p14:sldId id="342"/>
            <p14:sldId id="290"/>
            <p14:sldId id="344"/>
          </p14:sldIdLst>
        </p14:section>
        <p14:section name="서비스관리" id="{37F1F11A-7C5B-400C-8712-65AE4E624056}">
          <p14:sldIdLst>
            <p14:sldId id="285"/>
          </p14:sldIdLst>
        </p14:section>
        <p14:section name="컨설팅정보관리" id="{ED9DBF37-2B3F-4C58-A150-20FE2BA00AB6}">
          <p14:sldIdLst>
            <p14:sldId id="301"/>
            <p14:sldId id="277"/>
            <p14:sldId id="299"/>
            <p14:sldId id="300"/>
            <p14:sldId id="34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ounghyeon Jo" initials="yJ" lastIdx="1" clrIdx="0">
    <p:extLst>
      <p:ext uri="{19B8F6BF-5375-455C-9EA6-DF929625EA0E}">
        <p15:presenceInfo xmlns:p15="http://schemas.microsoft.com/office/powerpoint/2012/main" userId="73aff5c60f005b3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7D31"/>
    <a:srgbClr val="635D4E"/>
    <a:srgbClr val="93918C"/>
    <a:srgbClr val="F7F7F7"/>
    <a:srgbClr val="494C4B"/>
    <a:srgbClr val="5B9BD5"/>
    <a:srgbClr val="FAFAFA"/>
    <a:srgbClr val="F5F5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474" autoAdjust="0"/>
    <p:restoredTop sz="95481" autoAdjust="0"/>
  </p:normalViewPr>
  <p:slideViewPr>
    <p:cSldViewPr snapToGrid="0">
      <p:cViewPr varScale="1">
        <p:scale>
          <a:sx n="103" d="100"/>
          <a:sy n="103" d="100"/>
        </p:scale>
        <p:origin x="138" y="2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commentAuthors" Target="commentAuthor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4975" cy="5016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7788" y="0"/>
            <a:ext cx="2974975" cy="5016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7F18A9-4C68-44BA-89AA-2CD17216A3FA}" type="datetimeFigureOut">
              <a:rPr lang="ko-KR" altLang="en-US" smtClean="0"/>
              <a:t>2017-05-16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34975" y="1249363"/>
            <a:ext cx="5994400" cy="33734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810125"/>
            <a:ext cx="5492750" cy="39370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94838"/>
            <a:ext cx="2974975" cy="5016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7788" y="9494838"/>
            <a:ext cx="2974975" cy="5016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AA272D-B878-4622-A287-FD2B452B88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32942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AA272D-B878-4622-A287-FD2B452B88F8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61049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4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71EBF-B6B7-4568-AA95-B65874C39AF8}" type="datetimeFigureOut">
              <a:rPr lang="ko-KR" altLang="en-US" smtClean="0"/>
              <a:t>2017-05-16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3E6C4-27BE-489A-9E01-310FA5135D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97335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71EBF-B6B7-4568-AA95-B65874C39AF8}" type="datetimeFigureOut">
              <a:rPr lang="ko-KR" altLang="en-US" smtClean="0"/>
              <a:t>2017-05-16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3E6C4-27BE-489A-9E01-310FA5135D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29273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71EBF-B6B7-4568-AA95-B65874C39AF8}" type="datetimeFigureOut">
              <a:rPr lang="ko-KR" altLang="en-US" smtClean="0"/>
              <a:t>2017-05-16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3E6C4-27BE-489A-9E01-310FA5135D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5101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어 있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015093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아늑한 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 userDrawn="1"/>
        </p:nvSpPr>
        <p:spPr>
          <a:xfrm>
            <a:off x="440016" y="316925"/>
            <a:ext cx="478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아늑한 집 </a:t>
            </a:r>
            <a:endParaRPr lang="ko-KR" altLang="en-US" b="1" dirty="0"/>
          </a:p>
        </p:txBody>
      </p:sp>
      <p:grpSp>
        <p:nvGrpSpPr>
          <p:cNvPr id="4" name="그룹 3"/>
          <p:cNvGrpSpPr/>
          <p:nvPr userDrawn="1"/>
        </p:nvGrpSpPr>
        <p:grpSpPr>
          <a:xfrm>
            <a:off x="1760726" y="2368214"/>
            <a:ext cx="9590897" cy="2987558"/>
            <a:chOff x="2813919" y="2272123"/>
            <a:chExt cx="8363883" cy="2523950"/>
          </a:xfrm>
        </p:grpSpPr>
        <p:grpSp>
          <p:nvGrpSpPr>
            <p:cNvPr id="5" name="Group Box"/>
            <p:cNvGrpSpPr/>
            <p:nvPr>
              <p:custDataLst>
                <p:tags r:id="rId1"/>
              </p:custDataLst>
            </p:nvPr>
          </p:nvGrpSpPr>
          <p:grpSpPr>
            <a:xfrm>
              <a:off x="2813919" y="2272123"/>
              <a:ext cx="8363883" cy="2523950"/>
              <a:chOff x="607237" y="1201594"/>
              <a:chExt cx="1828800" cy="1740979"/>
            </a:xfrm>
          </p:grpSpPr>
          <p:sp>
            <p:nvSpPr>
              <p:cNvPr id="22" name="Panel"/>
              <p:cNvSpPr/>
              <p:nvPr>
                <p:custDataLst>
                  <p:tags r:id="rId2"/>
                </p:custDataLst>
              </p:nvPr>
            </p:nvSpPr>
            <p:spPr>
              <a:xfrm>
                <a:off x="607237" y="1296653"/>
                <a:ext cx="1828800" cy="1645920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3" name="Label"/>
              <p:cNvSpPr txBox="1"/>
              <p:nvPr>
                <p:custDataLst>
                  <p:tags r:id="rId3"/>
                </p:custDataLst>
              </p:nvPr>
            </p:nvSpPr>
            <p:spPr>
              <a:xfrm>
                <a:off x="607237" y="1201594"/>
                <a:ext cx="160803" cy="190116"/>
              </a:xfrm>
              <a:prstGeom prst="rect">
                <a:avLst/>
              </a:prstGeom>
              <a:solidFill>
                <a:srgbClr val="FFFFFF"/>
              </a:solidFill>
            </p:spPr>
            <p:txBody>
              <a:bodyPr wrap="none" lIns="36576" tIns="9144" rIns="36576" bIns="9144" rtlCol="0" anchor="ctr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sz="2000" b="1" dirty="0" smtClean="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조직도</a:t>
                </a:r>
                <a:endParaRPr lang="en-US" sz="900" b="1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6" name="그룹 5"/>
            <p:cNvGrpSpPr/>
            <p:nvPr/>
          </p:nvGrpSpPr>
          <p:grpSpPr>
            <a:xfrm>
              <a:off x="3299351" y="2727284"/>
              <a:ext cx="7531787" cy="1601252"/>
              <a:chOff x="3299351" y="2727284"/>
              <a:chExt cx="7531787" cy="1601252"/>
            </a:xfrm>
          </p:grpSpPr>
          <p:grpSp>
            <p:nvGrpSpPr>
              <p:cNvPr id="7" name="그룹 6"/>
              <p:cNvGrpSpPr/>
              <p:nvPr/>
            </p:nvGrpSpPr>
            <p:grpSpPr>
              <a:xfrm>
                <a:off x="3299351" y="2727284"/>
                <a:ext cx="1123407" cy="1572458"/>
                <a:chOff x="4114208" y="-1245588"/>
                <a:chExt cx="1123407" cy="1572458"/>
              </a:xfrm>
            </p:grpSpPr>
            <p:sp>
              <p:nvSpPr>
                <p:cNvPr id="20" name="TextBox 19"/>
                <p:cNvSpPr txBox="1"/>
                <p:nvPr/>
              </p:nvSpPr>
              <p:spPr>
                <a:xfrm>
                  <a:off x="4262109" y="-858327"/>
                  <a:ext cx="975506" cy="780048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r>
                    <a:rPr lang="ko-KR" altLang="en-US" dirty="0" smtClean="0"/>
                    <a:t>마케팅</a:t>
                  </a:r>
                  <a:endParaRPr lang="en-US" altLang="ko-KR" dirty="0" smtClean="0"/>
                </a:p>
                <a:p>
                  <a:r>
                    <a:rPr lang="en-US" altLang="ko-KR" dirty="0" smtClean="0"/>
                    <a:t>   &amp;</a:t>
                  </a:r>
                </a:p>
                <a:p>
                  <a:r>
                    <a:rPr lang="ko-KR" altLang="en-US" dirty="0" smtClean="0"/>
                    <a:t>디자인 </a:t>
                  </a:r>
                  <a:endParaRPr lang="ko-KR" altLang="en-US" dirty="0"/>
                </a:p>
              </p:txBody>
            </p:sp>
            <p:sp>
              <p:nvSpPr>
                <p:cNvPr id="21" name="Oval"/>
                <p:cNvSpPr/>
                <p:nvPr/>
              </p:nvSpPr>
              <p:spPr>
                <a:xfrm>
                  <a:off x="4114208" y="-1245588"/>
                  <a:ext cx="1123407" cy="1572458"/>
                </a:xfrm>
                <a:prstGeom prst="ellipse">
                  <a:avLst/>
                </a:prstGeom>
                <a:noFill/>
                <a:ln w="285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900" dirty="0" smtClean="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8" name="그룹 7"/>
              <p:cNvGrpSpPr/>
              <p:nvPr/>
            </p:nvGrpSpPr>
            <p:grpSpPr>
              <a:xfrm>
                <a:off x="4839269" y="2756078"/>
                <a:ext cx="1123407" cy="1572458"/>
                <a:chOff x="5154440" y="-1245588"/>
                <a:chExt cx="1123407" cy="1572458"/>
              </a:xfrm>
            </p:grpSpPr>
            <p:sp>
              <p:nvSpPr>
                <p:cNvPr id="18" name="Oval"/>
                <p:cNvSpPr/>
                <p:nvPr/>
              </p:nvSpPr>
              <p:spPr>
                <a:xfrm>
                  <a:off x="5154440" y="-1245588"/>
                  <a:ext cx="1123407" cy="1572458"/>
                </a:xfrm>
                <a:prstGeom prst="ellipse">
                  <a:avLst/>
                </a:prstGeom>
                <a:noFill/>
                <a:ln w="285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900" dirty="0" smtClean="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9" name="TextBox 18"/>
                <p:cNvSpPr txBox="1"/>
                <p:nvPr/>
              </p:nvSpPr>
              <p:spPr>
                <a:xfrm>
                  <a:off x="5411642" y="-849383"/>
                  <a:ext cx="827605" cy="780048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r>
                    <a:rPr lang="ko-KR" altLang="en-US" dirty="0" smtClean="0"/>
                    <a:t>개발</a:t>
                  </a:r>
                  <a:endParaRPr lang="en-US" altLang="ko-KR" dirty="0" smtClean="0"/>
                </a:p>
                <a:p>
                  <a:r>
                    <a:rPr lang="en-US" altLang="ko-KR" dirty="0" smtClean="0"/>
                    <a:t>  &amp;       </a:t>
                  </a:r>
                </a:p>
                <a:p>
                  <a:r>
                    <a:rPr lang="ko-KR" altLang="en-US" dirty="0" smtClean="0"/>
                    <a:t>기획 </a:t>
                  </a:r>
                  <a:endParaRPr lang="ko-KR" altLang="en-US" dirty="0"/>
                </a:p>
              </p:txBody>
            </p:sp>
          </p:grpSp>
          <p:grpSp>
            <p:nvGrpSpPr>
              <p:cNvPr id="9" name="그룹 8"/>
              <p:cNvGrpSpPr/>
              <p:nvPr/>
            </p:nvGrpSpPr>
            <p:grpSpPr>
              <a:xfrm>
                <a:off x="6355676" y="2756078"/>
                <a:ext cx="1215838" cy="1572458"/>
                <a:chOff x="6820173" y="-1328551"/>
                <a:chExt cx="1215838" cy="1572458"/>
              </a:xfrm>
            </p:grpSpPr>
            <p:sp>
              <p:nvSpPr>
                <p:cNvPr id="16" name="Oval"/>
                <p:cNvSpPr/>
                <p:nvPr/>
              </p:nvSpPr>
              <p:spPr>
                <a:xfrm>
                  <a:off x="6820173" y="-1328551"/>
                  <a:ext cx="1123407" cy="1572458"/>
                </a:xfrm>
                <a:prstGeom prst="ellipse">
                  <a:avLst/>
                </a:prstGeom>
                <a:noFill/>
                <a:ln w="285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900" dirty="0" smtClean="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7" name="TextBox 16"/>
                <p:cNvSpPr txBox="1"/>
                <p:nvPr/>
              </p:nvSpPr>
              <p:spPr>
                <a:xfrm>
                  <a:off x="6912605" y="-892792"/>
                  <a:ext cx="1123406" cy="780048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r>
                    <a:rPr lang="ko-KR" altLang="en-US" dirty="0" smtClean="0"/>
                    <a:t>작업현장</a:t>
                  </a:r>
                  <a:endParaRPr lang="en-US" altLang="ko-KR" dirty="0" smtClean="0"/>
                </a:p>
                <a:p>
                  <a:r>
                    <a:rPr lang="en-US" altLang="ko-KR" dirty="0" smtClean="0"/>
                    <a:t>    &amp;        </a:t>
                  </a:r>
                </a:p>
                <a:p>
                  <a:r>
                    <a:rPr lang="ko-KR" altLang="en-US" dirty="0" smtClean="0"/>
                    <a:t>  영업</a:t>
                  </a:r>
                  <a:endParaRPr lang="ko-KR" altLang="en-US" dirty="0"/>
                </a:p>
              </p:txBody>
            </p:sp>
          </p:grpSp>
          <p:grpSp>
            <p:nvGrpSpPr>
              <p:cNvPr id="10" name="그룹 9"/>
              <p:cNvGrpSpPr/>
              <p:nvPr/>
            </p:nvGrpSpPr>
            <p:grpSpPr>
              <a:xfrm>
                <a:off x="9435512" y="2756078"/>
                <a:ext cx="1395626" cy="1572458"/>
                <a:chOff x="6820174" y="-1337494"/>
                <a:chExt cx="1395626" cy="1572458"/>
              </a:xfrm>
            </p:grpSpPr>
            <p:sp>
              <p:nvSpPr>
                <p:cNvPr id="14" name="Oval"/>
                <p:cNvSpPr/>
                <p:nvPr/>
              </p:nvSpPr>
              <p:spPr>
                <a:xfrm>
                  <a:off x="6820174" y="-1337494"/>
                  <a:ext cx="1123407" cy="1572458"/>
                </a:xfrm>
                <a:prstGeom prst="ellipse">
                  <a:avLst/>
                </a:prstGeom>
                <a:noFill/>
                <a:ln w="285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900" dirty="0" smtClean="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5" name="TextBox 14"/>
                <p:cNvSpPr txBox="1"/>
                <p:nvPr/>
              </p:nvSpPr>
              <p:spPr>
                <a:xfrm>
                  <a:off x="6912607" y="-941289"/>
                  <a:ext cx="1303193" cy="780048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r>
                    <a:rPr lang="ko-KR" altLang="en-US" dirty="0" smtClean="0"/>
                    <a:t>  기획</a:t>
                  </a:r>
                  <a:endParaRPr lang="en-US" altLang="ko-KR" dirty="0" smtClean="0"/>
                </a:p>
                <a:p>
                  <a:r>
                    <a:rPr lang="en-US" altLang="ko-KR" dirty="0" smtClean="0"/>
                    <a:t>    &amp;        </a:t>
                  </a:r>
                </a:p>
                <a:p>
                  <a:r>
                    <a:rPr lang="ko-KR" altLang="en-US" dirty="0" smtClean="0"/>
                    <a:t>개발지원</a:t>
                  </a:r>
                  <a:endParaRPr lang="ko-KR" altLang="en-US" dirty="0"/>
                </a:p>
              </p:txBody>
            </p:sp>
          </p:grpSp>
          <p:grpSp>
            <p:nvGrpSpPr>
              <p:cNvPr id="11" name="그룹 10"/>
              <p:cNvGrpSpPr/>
              <p:nvPr/>
            </p:nvGrpSpPr>
            <p:grpSpPr>
              <a:xfrm>
                <a:off x="7895594" y="2756078"/>
                <a:ext cx="1632350" cy="1572458"/>
                <a:chOff x="6820174" y="-1337494"/>
                <a:chExt cx="1632350" cy="1572458"/>
              </a:xfrm>
            </p:grpSpPr>
            <p:sp>
              <p:nvSpPr>
                <p:cNvPr id="12" name="Oval"/>
                <p:cNvSpPr/>
                <p:nvPr/>
              </p:nvSpPr>
              <p:spPr>
                <a:xfrm>
                  <a:off x="6820174" y="-1337494"/>
                  <a:ext cx="1123407" cy="1572458"/>
                </a:xfrm>
                <a:prstGeom prst="ellipse">
                  <a:avLst/>
                </a:prstGeom>
                <a:noFill/>
                <a:ln w="285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900" dirty="0" smtClean="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3" name="TextBox 12"/>
                <p:cNvSpPr txBox="1"/>
                <p:nvPr/>
              </p:nvSpPr>
              <p:spPr>
                <a:xfrm>
                  <a:off x="6912606" y="-891240"/>
                  <a:ext cx="1539918" cy="780048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r>
                    <a:rPr lang="ko-KR" altLang="en-US" dirty="0" smtClean="0"/>
                    <a:t>작업현장</a:t>
                  </a:r>
                  <a:endParaRPr lang="en-US" altLang="ko-KR" dirty="0" smtClean="0"/>
                </a:p>
                <a:p>
                  <a:r>
                    <a:rPr lang="en-US" altLang="ko-KR" dirty="0" smtClean="0"/>
                    <a:t>    &amp;        </a:t>
                  </a:r>
                </a:p>
                <a:p>
                  <a:r>
                    <a:rPr lang="ko-KR" altLang="en-US" dirty="0" smtClean="0"/>
                    <a:t>영업지원</a:t>
                  </a:r>
                  <a:endParaRPr lang="ko-KR" altLang="en-US" dirty="0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0883636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6971EBF-B6B7-4568-AA95-B65874C39AF8}" type="datetimeFigureOut">
              <a:rPr lang="ko-KR" altLang="en-US" smtClean="0"/>
              <a:t>2017-05-16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A83E6C4-27BE-489A-9E01-310FA5135D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70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71EBF-B6B7-4568-AA95-B65874C39AF8}" type="datetimeFigureOut">
              <a:rPr lang="ko-KR" altLang="en-US" smtClean="0"/>
              <a:t>2017-05-16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3E6C4-27BE-489A-9E01-310FA5135D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38413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71EBF-B6B7-4568-AA95-B65874C39AF8}" type="datetimeFigureOut">
              <a:rPr lang="ko-KR" altLang="en-US" smtClean="0"/>
              <a:t>2017-05-16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3E6C4-27BE-489A-9E01-310FA5135D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80200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71EBF-B6B7-4568-AA95-B65874C39AF8}" type="datetimeFigureOut">
              <a:rPr lang="ko-KR" altLang="en-US" smtClean="0"/>
              <a:t>2017-05-16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3E6C4-27BE-489A-9E01-310FA5135D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98210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71EBF-B6B7-4568-AA95-B65874C39AF8}" type="datetimeFigureOut">
              <a:rPr lang="ko-KR" altLang="en-US" smtClean="0"/>
              <a:t>2017-05-16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3E6C4-27BE-489A-9E01-310FA5135D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00814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71EBF-B6B7-4568-AA95-B65874C39AF8}" type="datetimeFigureOut">
              <a:rPr lang="ko-KR" altLang="en-US" smtClean="0"/>
              <a:t>2017-05-16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3E6C4-27BE-489A-9E01-310FA5135D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19792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71EBF-B6B7-4568-AA95-B65874C39AF8}" type="datetimeFigureOut">
              <a:rPr lang="ko-KR" altLang="en-US" smtClean="0"/>
              <a:t>2017-05-16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3E6C4-27BE-489A-9E01-310FA5135D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08009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71EBF-B6B7-4568-AA95-B65874C39AF8}" type="datetimeFigureOut">
              <a:rPr lang="ko-KR" altLang="en-US" smtClean="0"/>
              <a:t>2017-05-16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3E6C4-27BE-489A-9E01-310FA5135D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06458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71EBF-B6B7-4568-AA95-B65874C39AF8}" type="datetimeFigureOut">
              <a:rPr lang="ko-KR" altLang="en-US" smtClean="0"/>
              <a:t>2017-05-16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3E6C4-27BE-489A-9E01-310FA5135D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6536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971EBF-B6B7-4568-AA95-B65874C39AF8}" type="datetimeFigureOut">
              <a:rPr lang="ko-KR" altLang="en-US" smtClean="0"/>
              <a:t>2017-05-16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83E6C4-27BE-489A-9E01-310FA5135D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98662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15276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hyperlink" Target="http://dev.moblab.kr/canvas-theme/HTML/social-icons.html" TargetMode="External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hyperlink" Target="http://dev.moblab.kr/canvas-theme/HTML/component-editable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Relationship Id="rId1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hyperlink" Target="http://dev.moblab.kr/canvas-theme/HTML/social-icons.html" TargetMode="External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hyperlink" Target="http://dev.moblab.kr/canvas-theme/HTML/component-editable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Relationship Id="rId1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hyperlink" Target="http://dev.moblab.kr/canvas-theme/HTML/social-icons.html" TargetMode="External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hyperlink" Target="http://dev.moblab.kr/canvas-theme/HTML/component-editable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Relationship Id="rId1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tags" Target="../tags/tag11.xml"/><Relationship Id="rId13" Type="http://schemas.openxmlformats.org/officeDocument/2006/relationships/image" Target="../media/image28.png"/><Relationship Id="rId18" Type="http://schemas.openxmlformats.org/officeDocument/2006/relationships/image" Target="../media/image33.png"/><Relationship Id="rId3" Type="http://schemas.openxmlformats.org/officeDocument/2006/relationships/tags" Target="../tags/tag6.xml"/><Relationship Id="rId7" Type="http://schemas.openxmlformats.org/officeDocument/2006/relationships/tags" Target="../tags/tag10.xml"/><Relationship Id="rId12" Type="http://schemas.openxmlformats.org/officeDocument/2006/relationships/hyperlink" Target="http://zipdoc.co.kr/zws/partner/detail.do?partner_id=32" TargetMode="External"/><Relationship Id="rId17" Type="http://schemas.openxmlformats.org/officeDocument/2006/relationships/image" Target="../media/image32.png"/><Relationship Id="rId2" Type="http://schemas.openxmlformats.org/officeDocument/2006/relationships/tags" Target="../tags/tag5.xml"/><Relationship Id="rId16" Type="http://schemas.openxmlformats.org/officeDocument/2006/relationships/image" Target="../media/image31.jpeg"/><Relationship Id="rId1" Type="http://schemas.openxmlformats.org/officeDocument/2006/relationships/tags" Target="../tags/tag4.xml"/><Relationship Id="rId6" Type="http://schemas.openxmlformats.org/officeDocument/2006/relationships/tags" Target="../tags/tag9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8.xml"/><Relationship Id="rId15" Type="http://schemas.openxmlformats.org/officeDocument/2006/relationships/image" Target="../media/image30.png"/><Relationship Id="rId10" Type="http://schemas.openxmlformats.org/officeDocument/2006/relationships/tags" Target="../tags/tag13.xml"/><Relationship Id="rId19" Type="http://schemas.openxmlformats.org/officeDocument/2006/relationships/image" Target="../media/image34.png"/><Relationship Id="rId4" Type="http://schemas.openxmlformats.org/officeDocument/2006/relationships/tags" Target="../tags/tag7.xml"/><Relationship Id="rId9" Type="http://schemas.openxmlformats.org/officeDocument/2006/relationships/tags" Target="../tags/tag12.xml"/><Relationship Id="rId1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tags" Target="../tags/tag21.xml"/><Relationship Id="rId13" Type="http://schemas.openxmlformats.org/officeDocument/2006/relationships/image" Target="../media/image30.png"/><Relationship Id="rId3" Type="http://schemas.openxmlformats.org/officeDocument/2006/relationships/tags" Target="../tags/tag16.xml"/><Relationship Id="rId7" Type="http://schemas.openxmlformats.org/officeDocument/2006/relationships/tags" Target="../tags/tag20.xml"/><Relationship Id="rId12" Type="http://schemas.openxmlformats.org/officeDocument/2006/relationships/image" Target="../media/image28.png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6" Type="http://schemas.openxmlformats.org/officeDocument/2006/relationships/tags" Target="../tags/tag19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18.xml"/><Relationship Id="rId15" Type="http://schemas.openxmlformats.org/officeDocument/2006/relationships/image" Target="../media/image35.jpeg"/><Relationship Id="rId10" Type="http://schemas.openxmlformats.org/officeDocument/2006/relationships/tags" Target="../tags/tag23.xml"/><Relationship Id="rId4" Type="http://schemas.openxmlformats.org/officeDocument/2006/relationships/tags" Target="../tags/tag17.xml"/><Relationship Id="rId9" Type="http://schemas.openxmlformats.org/officeDocument/2006/relationships/tags" Target="../tags/tag22.xml"/><Relationship Id="rId1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tags" Target="../tags/tag31.xml"/><Relationship Id="rId13" Type="http://schemas.openxmlformats.org/officeDocument/2006/relationships/image" Target="../media/image30.png"/><Relationship Id="rId3" Type="http://schemas.openxmlformats.org/officeDocument/2006/relationships/tags" Target="../tags/tag26.xml"/><Relationship Id="rId7" Type="http://schemas.openxmlformats.org/officeDocument/2006/relationships/tags" Target="../tags/tag30.xml"/><Relationship Id="rId12" Type="http://schemas.openxmlformats.org/officeDocument/2006/relationships/image" Target="../media/image28.png"/><Relationship Id="rId2" Type="http://schemas.openxmlformats.org/officeDocument/2006/relationships/tags" Target="../tags/tag25.xml"/><Relationship Id="rId1" Type="http://schemas.openxmlformats.org/officeDocument/2006/relationships/tags" Target="../tags/tag24.xml"/><Relationship Id="rId6" Type="http://schemas.openxmlformats.org/officeDocument/2006/relationships/tags" Target="../tags/tag29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28.xml"/><Relationship Id="rId15" Type="http://schemas.openxmlformats.org/officeDocument/2006/relationships/image" Target="../media/image35.jpeg"/><Relationship Id="rId10" Type="http://schemas.openxmlformats.org/officeDocument/2006/relationships/tags" Target="../tags/tag33.xml"/><Relationship Id="rId4" Type="http://schemas.openxmlformats.org/officeDocument/2006/relationships/tags" Target="../tags/tag27.xml"/><Relationship Id="rId9" Type="http://schemas.openxmlformats.org/officeDocument/2006/relationships/tags" Target="../tags/tag32.xml"/><Relationship Id="rId1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ozyhouzz.co.kr/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tags" Target="../tags/tag41.xml"/><Relationship Id="rId13" Type="http://schemas.openxmlformats.org/officeDocument/2006/relationships/image" Target="../media/image36.png"/><Relationship Id="rId18" Type="http://schemas.openxmlformats.org/officeDocument/2006/relationships/image" Target="../media/image33.png"/><Relationship Id="rId3" Type="http://schemas.openxmlformats.org/officeDocument/2006/relationships/tags" Target="../tags/tag36.xml"/><Relationship Id="rId7" Type="http://schemas.openxmlformats.org/officeDocument/2006/relationships/tags" Target="../tags/tag40.xml"/><Relationship Id="rId12" Type="http://schemas.openxmlformats.org/officeDocument/2006/relationships/image" Target="../media/image28.png"/><Relationship Id="rId17" Type="http://schemas.openxmlformats.org/officeDocument/2006/relationships/image" Target="../media/image32.png"/><Relationship Id="rId2" Type="http://schemas.openxmlformats.org/officeDocument/2006/relationships/tags" Target="../tags/tag35.xml"/><Relationship Id="rId16" Type="http://schemas.openxmlformats.org/officeDocument/2006/relationships/image" Target="../media/image31.jpeg"/><Relationship Id="rId1" Type="http://schemas.openxmlformats.org/officeDocument/2006/relationships/tags" Target="../tags/tag34.xml"/><Relationship Id="rId6" Type="http://schemas.openxmlformats.org/officeDocument/2006/relationships/tags" Target="../tags/tag39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38.xml"/><Relationship Id="rId15" Type="http://schemas.openxmlformats.org/officeDocument/2006/relationships/image" Target="../media/image30.png"/><Relationship Id="rId10" Type="http://schemas.openxmlformats.org/officeDocument/2006/relationships/tags" Target="../tags/tag43.xml"/><Relationship Id="rId19" Type="http://schemas.openxmlformats.org/officeDocument/2006/relationships/image" Target="../media/image34.png"/><Relationship Id="rId4" Type="http://schemas.openxmlformats.org/officeDocument/2006/relationships/tags" Target="../tags/tag37.xml"/><Relationship Id="rId9" Type="http://schemas.openxmlformats.org/officeDocument/2006/relationships/tags" Target="../tags/tag42.xml"/><Relationship Id="rId1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tags" Target="../tags/tag51.xml"/><Relationship Id="rId13" Type="http://schemas.openxmlformats.org/officeDocument/2006/relationships/image" Target="../media/image38.JPG"/><Relationship Id="rId18" Type="http://schemas.openxmlformats.org/officeDocument/2006/relationships/image" Target="../media/image42.png"/><Relationship Id="rId3" Type="http://schemas.openxmlformats.org/officeDocument/2006/relationships/tags" Target="../tags/tag46.xml"/><Relationship Id="rId21" Type="http://schemas.openxmlformats.org/officeDocument/2006/relationships/image" Target="../media/image34.png"/><Relationship Id="rId7" Type="http://schemas.openxmlformats.org/officeDocument/2006/relationships/tags" Target="../tags/tag50.xml"/><Relationship Id="rId12" Type="http://schemas.openxmlformats.org/officeDocument/2006/relationships/image" Target="../media/image37.JPG"/><Relationship Id="rId17" Type="http://schemas.openxmlformats.org/officeDocument/2006/relationships/image" Target="../media/image41.png"/><Relationship Id="rId2" Type="http://schemas.openxmlformats.org/officeDocument/2006/relationships/tags" Target="../tags/tag45.xml"/><Relationship Id="rId16" Type="http://schemas.openxmlformats.org/officeDocument/2006/relationships/image" Target="../media/image40.png"/><Relationship Id="rId20" Type="http://schemas.openxmlformats.org/officeDocument/2006/relationships/image" Target="../media/image33.png"/><Relationship Id="rId1" Type="http://schemas.openxmlformats.org/officeDocument/2006/relationships/tags" Target="../tags/tag44.xml"/><Relationship Id="rId6" Type="http://schemas.openxmlformats.org/officeDocument/2006/relationships/tags" Target="../tags/tag49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48.xml"/><Relationship Id="rId15" Type="http://schemas.openxmlformats.org/officeDocument/2006/relationships/hyperlink" Target="http://apis.map.daum.net/" TargetMode="External"/><Relationship Id="rId10" Type="http://schemas.openxmlformats.org/officeDocument/2006/relationships/tags" Target="../tags/tag53.xml"/><Relationship Id="rId19" Type="http://schemas.openxmlformats.org/officeDocument/2006/relationships/image" Target="../media/image32.png"/><Relationship Id="rId4" Type="http://schemas.openxmlformats.org/officeDocument/2006/relationships/tags" Target="../tags/tag47.xml"/><Relationship Id="rId9" Type="http://schemas.openxmlformats.org/officeDocument/2006/relationships/tags" Target="../tags/tag52.xml"/><Relationship Id="rId14" Type="http://schemas.openxmlformats.org/officeDocument/2006/relationships/image" Target="../media/image39.JPG"/><Relationship Id="rId22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tags" Target="../tags/tag61.xml"/><Relationship Id="rId13" Type="http://schemas.openxmlformats.org/officeDocument/2006/relationships/image" Target="../media/image38.JPG"/><Relationship Id="rId18" Type="http://schemas.openxmlformats.org/officeDocument/2006/relationships/image" Target="../media/image42.png"/><Relationship Id="rId3" Type="http://schemas.openxmlformats.org/officeDocument/2006/relationships/tags" Target="../tags/tag56.xml"/><Relationship Id="rId21" Type="http://schemas.openxmlformats.org/officeDocument/2006/relationships/image" Target="../media/image34.png"/><Relationship Id="rId7" Type="http://schemas.openxmlformats.org/officeDocument/2006/relationships/tags" Target="../tags/tag60.xml"/><Relationship Id="rId12" Type="http://schemas.openxmlformats.org/officeDocument/2006/relationships/image" Target="../media/image37.JPG"/><Relationship Id="rId17" Type="http://schemas.openxmlformats.org/officeDocument/2006/relationships/image" Target="../media/image41.png"/><Relationship Id="rId2" Type="http://schemas.openxmlformats.org/officeDocument/2006/relationships/tags" Target="../tags/tag55.xml"/><Relationship Id="rId16" Type="http://schemas.openxmlformats.org/officeDocument/2006/relationships/image" Target="../media/image40.png"/><Relationship Id="rId20" Type="http://schemas.openxmlformats.org/officeDocument/2006/relationships/image" Target="../media/image33.png"/><Relationship Id="rId1" Type="http://schemas.openxmlformats.org/officeDocument/2006/relationships/tags" Target="../tags/tag54.xml"/><Relationship Id="rId6" Type="http://schemas.openxmlformats.org/officeDocument/2006/relationships/tags" Target="../tags/tag59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58.xml"/><Relationship Id="rId15" Type="http://schemas.openxmlformats.org/officeDocument/2006/relationships/hyperlink" Target="http://apis.map.daum.net/" TargetMode="External"/><Relationship Id="rId10" Type="http://schemas.openxmlformats.org/officeDocument/2006/relationships/tags" Target="../tags/tag63.xml"/><Relationship Id="rId19" Type="http://schemas.openxmlformats.org/officeDocument/2006/relationships/image" Target="../media/image32.png"/><Relationship Id="rId4" Type="http://schemas.openxmlformats.org/officeDocument/2006/relationships/tags" Target="../tags/tag57.xml"/><Relationship Id="rId9" Type="http://schemas.openxmlformats.org/officeDocument/2006/relationships/tags" Target="../tags/tag62.xml"/><Relationship Id="rId14" Type="http://schemas.openxmlformats.org/officeDocument/2006/relationships/image" Target="../media/image39.JPG"/><Relationship Id="rId22" Type="http://schemas.openxmlformats.org/officeDocument/2006/relationships/image" Target="../media/image4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github.io/typeahead.js" TargetMode="External"/><Relationship Id="rId2" Type="http://schemas.openxmlformats.org/officeDocument/2006/relationships/hyperlink" Target="http://maps.googleapis.com/maps/api/geocode/json?address=%EB%8D%95%EC%A7%84%EA%B5%AC%20%EB%A7%A4%EB%B4%894%EA%B8%B8&amp;language=ch&amp;sensor=false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simakin.github.io/twbs-pagination/" TargetMode="Externa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s.google.com/maps/documentation/javascript/reference#LatLngBounds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tags" Target="../tags/tag71.xml"/><Relationship Id="rId13" Type="http://schemas.openxmlformats.org/officeDocument/2006/relationships/image" Target="../media/image46.png"/><Relationship Id="rId3" Type="http://schemas.openxmlformats.org/officeDocument/2006/relationships/tags" Target="../tags/tag66.xml"/><Relationship Id="rId7" Type="http://schemas.openxmlformats.org/officeDocument/2006/relationships/tags" Target="../tags/tag70.xml"/><Relationship Id="rId12" Type="http://schemas.openxmlformats.org/officeDocument/2006/relationships/image" Target="../media/image45.png"/><Relationship Id="rId2" Type="http://schemas.openxmlformats.org/officeDocument/2006/relationships/tags" Target="../tags/tag65.xml"/><Relationship Id="rId1" Type="http://schemas.openxmlformats.org/officeDocument/2006/relationships/tags" Target="../tags/tag64.xml"/><Relationship Id="rId6" Type="http://schemas.openxmlformats.org/officeDocument/2006/relationships/tags" Target="../tags/tag69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68.xml"/><Relationship Id="rId10" Type="http://schemas.openxmlformats.org/officeDocument/2006/relationships/tags" Target="../tags/tag73.xml"/><Relationship Id="rId4" Type="http://schemas.openxmlformats.org/officeDocument/2006/relationships/tags" Target="../tags/tag67.xml"/><Relationship Id="rId9" Type="http://schemas.openxmlformats.org/officeDocument/2006/relationships/tags" Target="../tags/tag7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tags" Target="../tags/tag81.xml"/><Relationship Id="rId13" Type="http://schemas.openxmlformats.org/officeDocument/2006/relationships/tags" Target="../tags/tag86.xml"/><Relationship Id="rId18" Type="http://schemas.openxmlformats.org/officeDocument/2006/relationships/tags" Target="../tags/tag91.xml"/><Relationship Id="rId26" Type="http://schemas.openxmlformats.org/officeDocument/2006/relationships/image" Target="../media/image48.png"/><Relationship Id="rId3" Type="http://schemas.openxmlformats.org/officeDocument/2006/relationships/tags" Target="../tags/tag76.xml"/><Relationship Id="rId21" Type="http://schemas.openxmlformats.org/officeDocument/2006/relationships/slideLayout" Target="../slideLayouts/slideLayout2.xml"/><Relationship Id="rId7" Type="http://schemas.openxmlformats.org/officeDocument/2006/relationships/tags" Target="../tags/tag80.xml"/><Relationship Id="rId12" Type="http://schemas.openxmlformats.org/officeDocument/2006/relationships/tags" Target="../tags/tag85.xml"/><Relationship Id="rId17" Type="http://schemas.openxmlformats.org/officeDocument/2006/relationships/tags" Target="../tags/tag90.xml"/><Relationship Id="rId25" Type="http://schemas.openxmlformats.org/officeDocument/2006/relationships/image" Target="../media/image47.png"/><Relationship Id="rId2" Type="http://schemas.openxmlformats.org/officeDocument/2006/relationships/tags" Target="../tags/tag75.xml"/><Relationship Id="rId16" Type="http://schemas.openxmlformats.org/officeDocument/2006/relationships/tags" Target="../tags/tag89.xml"/><Relationship Id="rId20" Type="http://schemas.openxmlformats.org/officeDocument/2006/relationships/tags" Target="../tags/tag93.xml"/><Relationship Id="rId1" Type="http://schemas.openxmlformats.org/officeDocument/2006/relationships/tags" Target="../tags/tag74.xml"/><Relationship Id="rId6" Type="http://schemas.openxmlformats.org/officeDocument/2006/relationships/tags" Target="../tags/tag79.xml"/><Relationship Id="rId11" Type="http://schemas.openxmlformats.org/officeDocument/2006/relationships/tags" Target="../tags/tag84.xml"/><Relationship Id="rId24" Type="http://schemas.openxmlformats.org/officeDocument/2006/relationships/image" Target="../media/image34.png"/><Relationship Id="rId5" Type="http://schemas.openxmlformats.org/officeDocument/2006/relationships/tags" Target="../tags/tag78.xml"/><Relationship Id="rId15" Type="http://schemas.openxmlformats.org/officeDocument/2006/relationships/tags" Target="../tags/tag88.xml"/><Relationship Id="rId23" Type="http://schemas.openxmlformats.org/officeDocument/2006/relationships/image" Target="../media/image33.png"/><Relationship Id="rId28" Type="http://schemas.openxmlformats.org/officeDocument/2006/relationships/image" Target="../media/image21.png"/><Relationship Id="rId10" Type="http://schemas.openxmlformats.org/officeDocument/2006/relationships/tags" Target="../tags/tag83.xml"/><Relationship Id="rId19" Type="http://schemas.openxmlformats.org/officeDocument/2006/relationships/tags" Target="../tags/tag92.xml"/><Relationship Id="rId4" Type="http://schemas.openxmlformats.org/officeDocument/2006/relationships/tags" Target="../tags/tag77.xml"/><Relationship Id="rId9" Type="http://schemas.openxmlformats.org/officeDocument/2006/relationships/tags" Target="../tags/tag82.xml"/><Relationship Id="rId14" Type="http://schemas.openxmlformats.org/officeDocument/2006/relationships/tags" Target="../tags/tag87.xml"/><Relationship Id="rId22" Type="http://schemas.openxmlformats.org/officeDocument/2006/relationships/image" Target="../media/image32.png"/><Relationship Id="rId27" Type="http://schemas.openxmlformats.org/officeDocument/2006/relationships/image" Target="../media/image49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51.JPG"/><Relationship Id="rId7" Type="http://schemas.openxmlformats.org/officeDocument/2006/relationships/hyperlink" Target="http://bava.kr/" TargetMode="External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vrtown.co.kr/" TargetMode="External"/><Relationship Id="rId5" Type="http://schemas.openxmlformats.org/officeDocument/2006/relationships/hyperlink" Target="https://www.dabangapp.com/" TargetMode="External"/><Relationship Id="rId4" Type="http://schemas.openxmlformats.org/officeDocument/2006/relationships/hyperlink" Target="https://www.zigbang.com/" TargetMode="External"/><Relationship Id="rId9" Type="http://schemas.openxmlformats.org/officeDocument/2006/relationships/image" Target="../media/image53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64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12" Type="http://schemas.openxmlformats.org/officeDocument/2006/relationships/image" Target="../media/image6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11" Type="http://schemas.openxmlformats.org/officeDocument/2006/relationships/image" Target="../media/image62.png"/><Relationship Id="rId5" Type="http://schemas.openxmlformats.org/officeDocument/2006/relationships/image" Target="../media/image56.png"/><Relationship Id="rId10" Type="http://schemas.openxmlformats.org/officeDocument/2006/relationships/image" Target="../media/image61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Relationship Id="rId14" Type="http://schemas.openxmlformats.org/officeDocument/2006/relationships/image" Target="../media/image6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console.firebase.google.com/project/cozyhouzz-531c2/overview" TargetMode="External"/><Relationship Id="rId2" Type="http://schemas.openxmlformats.org/officeDocument/2006/relationships/hyperlink" Target="http://github.com/kincjf/cozyhouzz-app/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tags" Target="../tags/tag101.xml"/><Relationship Id="rId13" Type="http://schemas.openxmlformats.org/officeDocument/2006/relationships/image" Target="../media/image39.JPG"/><Relationship Id="rId3" Type="http://schemas.openxmlformats.org/officeDocument/2006/relationships/tags" Target="../tags/tag96.xml"/><Relationship Id="rId7" Type="http://schemas.openxmlformats.org/officeDocument/2006/relationships/tags" Target="../tags/tag100.xml"/><Relationship Id="rId12" Type="http://schemas.openxmlformats.org/officeDocument/2006/relationships/notesSlide" Target="../notesSlides/notesSlide1.xml"/><Relationship Id="rId2" Type="http://schemas.openxmlformats.org/officeDocument/2006/relationships/tags" Target="../tags/tag95.xml"/><Relationship Id="rId16" Type="http://schemas.openxmlformats.org/officeDocument/2006/relationships/image" Target="../media/image73.png"/><Relationship Id="rId1" Type="http://schemas.openxmlformats.org/officeDocument/2006/relationships/tags" Target="../tags/tag94.xml"/><Relationship Id="rId6" Type="http://schemas.openxmlformats.org/officeDocument/2006/relationships/tags" Target="../tags/tag99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98.xml"/><Relationship Id="rId15" Type="http://schemas.openxmlformats.org/officeDocument/2006/relationships/image" Target="../media/image72.png"/><Relationship Id="rId10" Type="http://schemas.openxmlformats.org/officeDocument/2006/relationships/tags" Target="../tags/tag103.xml"/><Relationship Id="rId4" Type="http://schemas.openxmlformats.org/officeDocument/2006/relationships/tags" Target="../tags/tag97.xml"/><Relationship Id="rId9" Type="http://schemas.openxmlformats.org/officeDocument/2006/relationships/tags" Target="../tags/tag102.xml"/><Relationship Id="rId14" Type="http://schemas.openxmlformats.org/officeDocument/2006/relationships/image" Target="../media/image71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tags" Target="../tags/tag111.xml"/><Relationship Id="rId13" Type="http://schemas.openxmlformats.org/officeDocument/2006/relationships/image" Target="../media/image75.jpeg"/><Relationship Id="rId3" Type="http://schemas.openxmlformats.org/officeDocument/2006/relationships/tags" Target="../tags/tag106.xml"/><Relationship Id="rId7" Type="http://schemas.openxmlformats.org/officeDocument/2006/relationships/tags" Target="../tags/tag110.xml"/><Relationship Id="rId12" Type="http://schemas.openxmlformats.org/officeDocument/2006/relationships/image" Target="../media/image74.JPG"/><Relationship Id="rId2" Type="http://schemas.openxmlformats.org/officeDocument/2006/relationships/tags" Target="../tags/tag105.xml"/><Relationship Id="rId1" Type="http://schemas.openxmlformats.org/officeDocument/2006/relationships/tags" Target="../tags/tag104.xml"/><Relationship Id="rId6" Type="http://schemas.openxmlformats.org/officeDocument/2006/relationships/tags" Target="../tags/tag109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108.xml"/><Relationship Id="rId15" Type="http://schemas.openxmlformats.org/officeDocument/2006/relationships/image" Target="../media/image77.png"/><Relationship Id="rId10" Type="http://schemas.openxmlformats.org/officeDocument/2006/relationships/tags" Target="../tags/tag113.xml"/><Relationship Id="rId4" Type="http://schemas.openxmlformats.org/officeDocument/2006/relationships/tags" Target="../tags/tag107.xml"/><Relationship Id="rId9" Type="http://schemas.openxmlformats.org/officeDocument/2006/relationships/tags" Target="../tags/tag112.xml"/><Relationship Id="rId14" Type="http://schemas.openxmlformats.org/officeDocument/2006/relationships/image" Target="../media/image76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tags" Target="../tags/tag121.xml"/><Relationship Id="rId13" Type="http://schemas.openxmlformats.org/officeDocument/2006/relationships/tags" Target="../tags/tag126.xml"/><Relationship Id="rId18" Type="http://schemas.openxmlformats.org/officeDocument/2006/relationships/tags" Target="../tags/tag131.xml"/><Relationship Id="rId26" Type="http://schemas.openxmlformats.org/officeDocument/2006/relationships/image" Target="../media/image29.png"/><Relationship Id="rId3" Type="http://schemas.openxmlformats.org/officeDocument/2006/relationships/tags" Target="../tags/tag116.xml"/><Relationship Id="rId21" Type="http://schemas.openxmlformats.org/officeDocument/2006/relationships/slideLayout" Target="../slideLayouts/slideLayout2.xml"/><Relationship Id="rId7" Type="http://schemas.openxmlformats.org/officeDocument/2006/relationships/tags" Target="../tags/tag120.xml"/><Relationship Id="rId12" Type="http://schemas.openxmlformats.org/officeDocument/2006/relationships/tags" Target="../tags/tag125.xml"/><Relationship Id="rId17" Type="http://schemas.openxmlformats.org/officeDocument/2006/relationships/tags" Target="../tags/tag130.xml"/><Relationship Id="rId25" Type="http://schemas.openxmlformats.org/officeDocument/2006/relationships/image" Target="../media/image34.png"/><Relationship Id="rId2" Type="http://schemas.openxmlformats.org/officeDocument/2006/relationships/tags" Target="../tags/tag115.xml"/><Relationship Id="rId16" Type="http://schemas.openxmlformats.org/officeDocument/2006/relationships/tags" Target="../tags/tag129.xml"/><Relationship Id="rId20" Type="http://schemas.openxmlformats.org/officeDocument/2006/relationships/tags" Target="../tags/tag133.xml"/><Relationship Id="rId29" Type="http://schemas.openxmlformats.org/officeDocument/2006/relationships/image" Target="../media/image32.png"/><Relationship Id="rId1" Type="http://schemas.openxmlformats.org/officeDocument/2006/relationships/tags" Target="../tags/tag114.xml"/><Relationship Id="rId6" Type="http://schemas.openxmlformats.org/officeDocument/2006/relationships/tags" Target="../tags/tag119.xml"/><Relationship Id="rId11" Type="http://schemas.openxmlformats.org/officeDocument/2006/relationships/tags" Target="../tags/tag124.xml"/><Relationship Id="rId24" Type="http://schemas.openxmlformats.org/officeDocument/2006/relationships/image" Target="../media/image30.png"/><Relationship Id="rId5" Type="http://schemas.openxmlformats.org/officeDocument/2006/relationships/tags" Target="../tags/tag118.xml"/><Relationship Id="rId15" Type="http://schemas.openxmlformats.org/officeDocument/2006/relationships/tags" Target="../tags/tag128.xml"/><Relationship Id="rId23" Type="http://schemas.openxmlformats.org/officeDocument/2006/relationships/image" Target="../media/image36.png"/><Relationship Id="rId28" Type="http://schemas.openxmlformats.org/officeDocument/2006/relationships/image" Target="../media/image31.jpeg"/><Relationship Id="rId10" Type="http://schemas.openxmlformats.org/officeDocument/2006/relationships/tags" Target="../tags/tag123.xml"/><Relationship Id="rId19" Type="http://schemas.openxmlformats.org/officeDocument/2006/relationships/tags" Target="../tags/tag132.xml"/><Relationship Id="rId4" Type="http://schemas.openxmlformats.org/officeDocument/2006/relationships/tags" Target="../tags/tag117.xml"/><Relationship Id="rId9" Type="http://schemas.openxmlformats.org/officeDocument/2006/relationships/tags" Target="../tags/tag122.xml"/><Relationship Id="rId14" Type="http://schemas.openxmlformats.org/officeDocument/2006/relationships/tags" Target="../tags/tag127.xml"/><Relationship Id="rId22" Type="http://schemas.openxmlformats.org/officeDocument/2006/relationships/image" Target="../media/image28.png"/><Relationship Id="rId27" Type="http://schemas.openxmlformats.org/officeDocument/2006/relationships/image" Target="../media/image78.png"/><Relationship Id="rId30" Type="http://schemas.openxmlformats.org/officeDocument/2006/relationships/image" Target="../media/image33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tags" Target="../tags/tag141.xml"/><Relationship Id="rId13" Type="http://schemas.openxmlformats.org/officeDocument/2006/relationships/image" Target="../media/image80.JPG"/><Relationship Id="rId3" Type="http://schemas.openxmlformats.org/officeDocument/2006/relationships/tags" Target="../tags/tag136.xml"/><Relationship Id="rId7" Type="http://schemas.openxmlformats.org/officeDocument/2006/relationships/tags" Target="../tags/tag140.xml"/><Relationship Id="rId12" Type="http://schemas.openxmlformats.org/officeDocument/2006/relationships/image" Target="../media/image79.JPG"/><Relationship Id="rId2" Type="http://schemas.openxmlformats.org/officeDocument/2006/relationships/tags" Target="../tags/tag135.xml"/><Relationship Id="rId1" Type="http://schemas.openxmlformats.org/officeDocument/2006/relationships/tags" Target="../tags/tag134.xml"/><Relationship Id="rId6" Type="http://schemas.openxmlformats.org/officeDocument/2006/relationships/tags" Target="../tags/tag139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138.xml"/><Relationship Id="rId10" Type="http://schemas.openxmlformats.org/officeDocument/2006/relationships/tags" Target="../tags/tag143.xml"/><Relationship Id="rId4" Type="http://schemas.openxmlformats.org/officeDocument/2006/relationships/tags" Target="../tags/tag137.xml"/><Relationship Id="rId9" Type="http://schemas.openxmlformats.org/officeDocument/2006/relationships/tags" Target="../tags/tag14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tags" Target="../tags/tag151.xml"/><Relationship Id="rId13" Type="http://schemas.openxmlformats.org/officeDocument/2006/relationships/image" Target="../media/image84.JPG"/><Relationship Id="rId3" Type="http://schemas.openxmlformats.org/officeDocument/2006/relationships/tags" Target="../tags/tag146.xml"/><Relationship Id="rId7" Type="http://schemas.openxmlformats.org/officeDocument/2006/relationships/tags" Target="../tags/tag150.xml"/><Relationship Id="rId12" Type="http://schemas.openxmlformats.org/officeDocument/2006/relationships/image" Target="../media/image83.png"/><Relationship Id="rId2" Type="http://schemas.openxmlformats.org/officeDocument/2006/relationships/tags" Target="../tags/tag145.xml"/><Relationship Id="rId1" Type="http://schemas.openxmlformats.org/officeDocument/2006/relationships/tags" Target="../tags/tag144.xml"/><Relationship Id="rId6" Type="http://schemas.openxmlformats.org/officeDocument/2006/relationships/tags" Target="../tags/tag149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148.xml"/><Relationship Id="rId10" Type="http://schemas.openxmlformats.org/officeDocument/2006/relationships/tags" Target="../tags/tag153.xml"/><Relationship Id="rId4" Type="http://schemas.openxmlformats.org/officeDocument/2006/relationships/tags" Target="../tags/tag147.xml"/><Relationship Id="rId9" Type="http://schemas.openxmlformats.org/officeDocument/2006/relationships/tags" Target="../tags/tag15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tags" Target="../tags/tag161.xml"/><Relationship Id="rId13" Type="http://schemas.openxmlformats.org/officeDocument/2006/relationships/image" Target="../media/image84.JPG"/><Relationship Id="rId3" Type="http://schemas.openxmlformats.org/officeDocument/2006/relationships/tags" Target="../tags/tag156.xml"/><Relationship Id="rId7" Type="http://schemas.openxmlformats.org/officeDocument/2006/relationships/tags" Target="../tags/tag160.xml"/><Relationship Id="rId12" Type="http://schemas.openxmlformats.org/officeDocument/2006/relationships/image" Target="../media/image83.png"/><Relationship Id="rId2" Type="http://schemas.openxmlformats.org/officeDocument/2006/relationships/tags" Target="../tags/tag155.xml"/><Relationship Id="rId1" Type="http://schemas.openxmlformats.org/officeDocument/2006/relationships/tags" Target="../tags/tag154.xml"/><Relationship Id="rId6" Type="http://schemas.openxmlformats.org/officeDocument/2006/relationships/tags" Target="../tags/tag159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158.xml"/><Relationship Id="rId10" Type="http://schemas.openxmlformats.org/officeDocument/2006/relationships/tags" Target="../tags/tag163.xml"/><Relationship Id="rId4" Type="http://schemas.openxmlformats.org/officeDocument/2006/relationships/tags" Target="../tags/tag157.xml"/><Relationship Id="rId9" Type="http://schemas.openxmlformats.org/officeDocument/2006/relationships/tags" Target="../tags/tag16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tags" Target="../tags/tag171.xml"/><Relationship Id="rId3" Type="http://schemas.openxmlformats.org/officeDocument/2006/relationships/tags" Target="../tags/tag166.xml"/><Relationship Id="rId7" Type="http://schemas.openxmlformats.org/officeDocument/2006/relationships/tags" Target="../tags/tag170.xml"/><Relationship Id="rId2" Type="http://schemas.openxmlformats.org/officeDocument/2006/relationships/tags" Target="../tags/tag165.xml"/><Relationship Id="rId1" Type="http://schemas.openxmlformats.org/officeDocument/2006/relationships/tags" Target="../tags/tag164.xml"/><Relationship Id="rId6" Type="http://schemas.openxmlformats.org/officeDocument/2006/relationships/tags" Target="../tags/tag169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168.xml"/><Relationship Id="rId10" Type="http://schemas.openxmlformats.org/officeDocument/2006/relationships/tags" Target="../tags/tag173.xml"/><Relationship Id="rId4" Type="http://schemas.openxmlformats.org/officeDocument/2006/relationships/tags" Target="../tags/tag167.xml"/><Relationship Id="rId9" Type="http://schemas.openxmlformats.org/officeDocument/2006/relationships/tags" Target="../tags/tag17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62212" y="326870"/>
            <a:ext cx="112725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err="1" smtClean="0"/>
              <a:t>Cozyhouzz</a:t>
            </a:r>
            <a:r>
              <a:rPr lang="en-US" altLang="ko-KR" sz="2400" b="1" dirty="0" smtClean="0"/>
              <a:t> </a:t>
            </a:r>
            <a:r>
              <a:rPr lang="ko-KR" altLang="en-US" sz="2400" b="1" dirty="0" smtClean="0"/>
              <a:t>기획 </a:t>
            </a:r>
            <a:r>
              <a:rPr lang="en-US" altLang="ko-KR" sz="2400" b="1" dirty="0" smtClean="0"/>
              <a:t>&amp; </a:t>
            </a:r>
            <a:r>
              <a:rPr lang="ko-KR" altLang="en-US" sz="2400" b="1" dirty="0" smtClean="0"/>
              <a:t>개발 문서</a:t>
            </a:r>
            <a:endParaRPr lang="ko-KR" altLang="en-US" sz="24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462212" y="1524852"/>
            <a:ext cx="1061823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 smtClean="0"/>
              <a:t>문서 명은 </a:t>
            </a:r>
            <a:r>
              <a:rPr lang="en-US" altLang="ko-KR" b="1" dirty="0" err="1" smtClean="0"/>
              <a:t>cozyhouzz</a:t>
            </a:r>
            <a:r>
              <a:rPr lang="en-US" altLang="ko-KR" b="1" dirty="0" smtClean="0"/>
              <a:t>_[</a:t>
            </a:r>
            <a:r>
              <a:rPr lang="ko-KR" altLang="en-US" b="1" dirty="0" err="1" smtClean="0"/>
              <a:t>버전명</a:t>
            </a:r>
            <a:r>
              <a:rPr lang="en-US" altLang="ko-KR" b="1" dirty="0" smtClean="0"/>
              <a:t>]_[</a:t>
            </a:r>
            <a:r>
              <a:rPr lang="ko-KR" altLang="en-US" b="1" dirty="0" smtClean="0"/>
              <a:t>최종수정일자</a:t>
            </a:r>
            <a:r>
              <a:rPr lang="en-US" altLang="ko-KR" b="1" dirty="0" smtClean="0"/>
              <a:t>]</a:t>
            </a:r>
            <a:r>
              <a:rPr lang="ko-KR" altLang="en-US" b="1" dirty="0" smtClean="0"/>
              <a:t>로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작성한다</a:t>
            </a:r>
            <a:r>
              <a:rPr lang="en-US" altLang="ko-KR" b="1" dirty="0" smtClean="0"/>
              <a:t>(ex&gt;cozyhouzz_ver2.1_170116.pptx)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 smtClean="0"/>
              <a:t>문서 작성시 </a:t>
            </a:r>
            <a:r>
              <a:rPr lang="en-US" altLang="ko-KR" b="1" dirty="0" smtClean="0"/>
              <a:t>App/Web </a:t>
            </a:r>
            <a:r>
              <a:rPr lang="ko-KR" altLang="en-US" b="1" dirty="0" smtClean="0"/>
              <a:t>기획 표기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개발 우선순위를 명시 할 것 </a:t>
            </a:r>
            <a:r>
              <a:rPr lang="en-US" altLang="ko-KR" b="1" dirty="0" smtClean="0"/>
              <a:t>(ex&gt; </a:t>
            </a:r>
            <a:r>
              <a:rPr lang="en-US" altLang="ko-KR" b="1" dirty="0" err="1"/>
              <a:t>Mainpage</a:t>
            </a:r>
            <a:r>
              <a:rPr lang="en-US" altLang="ko-KR" b="1" dirty="0"/>
              <a:t>(Web)(1</a:t>
            </a:r>
            <a:r>
              <a:rPr lang="en-US" altLang="ko-KR" b="1" dirty="0" smtClean="0"/>
              <a:t>))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 smtClean="0"/>
              <a:t>기본적으로 </a:t>
            </a:r>
            <a:r>
              <a:rPr lang="en-US" altLang="ko-KR" b="1" dirty="0" err="1" smtClean="0"/>
              <a:t>github</a:t>
            </a:r>
            <a:r>
              <a:rPr lang="en-US" altLang="ko-KR" b="1" dirty="0" smtClean="0"/>
              <a:t> repo</a:t>
            </a:r>
            <a:r>
              <a:rPr lang="ko-KR" altLang="en-US" b="1" dirty="0" smtClean="0"/>
              <a:t>에 올릴 예정이나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수정이 필요할 경우에는 </a:t>
            </a:r>
            <a:r>
              <a:rPr lang="en-US" altLang="ko-KR" b="1" dirty="0" err="1" smtClean="0"/>
              <a:t>github</a:t>
            </a:r>
            <a:r>
              <a:rPr lang="ko-KR" altLang="en-US" b="1" dirty="0" smtClean="0"/>
              <a:t>에 있는 본 문서는 수장하면 </a:t>
            </a:r>
            <a:r>
              <a:rPr lang="ko-KR" altLang="en-US" b="1" dirty="0" err="1" smtClean="0"/>
              <a:t>안된다</a:t>
            </a:r>
            <a:r>
              <a:rPr lang="en-US" altLang="ko-KR" b="1" dirty="0" smtClean="0"/>
              <a:t>. </a:t>
            </a:r>
            <a:r>
              <a:rPr lang="ko-KR" altLang="en-US" b="1" dirty="0" smtClean="0"/>
              <a:t>수정사항이 반영되어야 하는 </a:t>
            </a:r>
            <a:r>
              <a:rPr lang="ko-KR" altLang="en-US" b="1" dirty="0"/>
              <a:t>경우에는 기획자</a:t>
            </a:r>
            <a:r>
              <a:rPr lang="en-US" altLang="ko-KR" b="1" dirty="0"/>
              <a:t>, </a:t>
            </a:r>
            <a:r>
              <a:rPr lang="ko-KR" altLang="en-US" b="1" dirty="0" smtClean="0"/>
              <a:t>대표만 수정하자</a:t>
            </a:r>
            <a:endParaRPr lang="en-US" altLang="ko-KR" b="1" dirty="0" smtClean="0"/>
          </a:p>
          <a:p>
            <a:r>
              <a:rPr lang="en-US" altLang="ko-KR" b="1" dirty="0" smtClean="0"/>
              <a:t>(</a:t>
            </a:r>
            <a:r>
              <a:rPr lang="ko-KR" altLang="en-US" b="1" dirty="0" smtClean="0"/>
              <a:t>잘못하면 내용이 날아갈 수 있음</a:t>
            </a:r>
            <a:r>
              <a:rPr lang="en-US" altLang="ko-KR" b="1" dirty="0" smtClean="0"/>
              <a:t>)</a:t>
            </a:r>
          </a:p>
          <a:p>
            <a:endParaRPr lang="en-US" altLang="ko-KR" b="1" dirty="0"/>
          </a:p>
          <a:p>
            <a:endParaRPr lang="en-US" altLang="ko-KR" b="1" dirty="0" smtClean="0"/>
          </a:p>
        </p:txBody>
      </p:sp>
    </p:spTree>
    <p:extLst>
      <p:ext uri="{BB962C8B-B14F-4D97-AF65-F5344CB8AC3E}">
        <p14:creationId xmlns:p14="http://schemas.microsoft.com/office/powerpoint/2010/main" val="951097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3420" y="326870"/>
            <a:ext cx="5248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회원관리 </a:t>
            </a:r>
            <a:r>
              <a:rPr lang="en-US" altLang="ko-KR" b="1" dirty="0" smtClean="0"/>
              <a:t>– </a:t>
            </a:r>
            <a:r>
              <a:rPr lang="ko-KR" altLang="en-US" b="1" dirty="0" smtClean="0"/>
              <a:t>로그인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회원가입</a:t>
            </a:r>
            <a:r>
              <a:rPr lang="en-US" altLang="ko-KR" b="1" dirty="0" smtClean="0"/>
              <a:t>(1) - </a:t>
            </a:r>
            <a:r>
              <a:rPr lang="ko-KR" altLang="en-US" b="1" dirty="0"/>
              <a:t>추가진행작업</a:t>
            </a:r>
            <a:endParaRPr lang="en-US" altLang="ko-KR" b="1" dirty="0"/>
          </a:p>
        </p:txBody>
      </p:sp>
      <p:sp>
        <p:nvSpPr>
          <p:cNvPr id="26" name="직사각형 25"/>
          <p:cNvSpPr/>
          <p:nvPr/>
        </p:nvSpPr>
        <p:spPr>
          <a:xfrm>
            <a:off x="560136" y="5266559"/>
            <a:ext cx="379130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/>
              <a:t>- 회원 종류</a:t>
            </a:r>
          </a:p>
          <a:p>
            <a:r>
              <a:rPr lang="en-US" altLang="ko-KR" b="1" dirty="0" smtClean="0"/>
              <a:t>‘ADMIN’</a:t>
            </a:r>
            <a:r>
              <a:rPr lang="ko-KR" altLang="en-US" b="1" dirty="0" smtClean="0"/>
              <a:t> </a:t>
            </a:r>
            <a:r>
              <a:rPr lang="ko-KR" altLang="en-US" b="1" dirty="0"/>
              <a:t>: 관리자</a:t>
            </a:r>
          </a:p>
          <a:p>
            <a:r>
              <a:rPr lang="en-US" altLang="ko-KR" b="1" dirty="0" smtClean="0"/>
              <a:t>‘PUBLIC’</a:t>
            </a:r>
            <a:r>
              <a:rPr lang="ko-KR" altLang="en-US" b="1" dirty="0" smtClean="0"/>
              <a:t> </a:t>
            </a:r>
            <a:r>
              <a:rPr lang="ko-KR" altLang="en-US" b="1" dirty="0"/>
              <a:t>: 일반 회원</a:t>
            </a:r>
          </a:p>
          <a:p>
            <a:r>
              <a:rPr lang="en-US" altLang="ko-KR" b="1" dirty="0" smtClean="0"/>
              <a:t>‘BUSINESS’ : </a:t>
            </a:r>
            <a:r>
              <a:rPr lang="ko-KR" altLang="en-US" b="1" dirty="0" smtClean="0"/>
              <a:t>사업자 회원</a:t>
            </a:r>
            <a:endParaRPr lang="en-US" altLang="ko-KR" b="1" dirty="0" smtClean="0"/>
          </a:p>
        </p:txBody>
      </p:sp>
      <p:sp>
        <p:nvSpPr>
          <p:cNvPr id="27" name="직사각형 26"/>
          <p:cNvSpPr/>
          <p:nvPr/>
        </p:nvSpPr>
        <p:spPr>
          <a:xfrm>
            <a:off x="8122634" y="424037"/>
            <a:ext cx="3820373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&lt; </a:t>
            </a:r>
            <a:r>
              <a:rPr lang="ko-KR" altLang="en-US" b="1" dirty="0" smtClean="0"/>
              <a:t>참고사항 </a:t>
            </a:r>
            <a:r>
              <a:rPr lang="en-US" altLang="ko-KR" b="1" dirty="0" smtClean="0"/>
              <a:t>&gt;</a:t>
            </a:r>
          </a:p>
          <a:p>
            <a:pPr algn="ctr"/>
            <a:endParaRPr lang="en-US" altLang="ko-KR" b="1" dirty="0" smtClean="0"/>
          </a:p>
          <a:p>
            <a:pPr marL="285750" indent="-285750">
              <a:buFontTx/>
              <a:buChar char="-"/>
            </a:pPr>
            <a:r>
              <a:rPr lang="ko-KR" altLang="en-US" b="1" u="sng" dirty="0" smtClean="0"/>
              <a:t>관리자로 가입하는 방법은 따로 없음</a:t>
            </a:r>
            <a:r>
              <a:rPr lang="en-US" altLang="ko-KR" b="1" u="sng" dirty="0" smtClean="0"/>
              <a:t>(DB</a:t>
            </a:r>
            <a:r>
              <a:rPr lang="ko-KR" altLang="en-US" b="1" u="sng" dirty="0" smtClean="0"/>
              <a:t>에서 수정</a:t>
            </a:r>
            <a:r>
              <a:rPr lang="en-US" altLang="ko-KR" b="1" u="sng" dirty="0" smtClean="0"/>
              <a:t>)</a:t>
            </a:r>
          </a:p>
          <a:p>
            <a:pPr marL="285750" indent="-285750">
              <a:buFontTx/>
              <a:buChar char="-"/>
            </a:pPr>
            <a:endParaRPr lang="en-US" altLang="ko-KR" b="1" u="sng" dirty="0"/>
          </a:p>
          <a:p>
            <a:pPr marL="285750" indent="-285750">
              <a:buFontTx/>
              <a:buChar char="-"/>
            </a:pPr>
            <a:r>
              <a:rPr lang="ko-KR" altLang="en-US" b="1" u="sng" dirty="0" smtClean="0"/>
              <a:t>관리자 계정의 경우 일반회원 </a:t>
            </a:r>
            <a:r>
              <a:rPr lang="en-US" altLang="ko-KR" b="1" u="sng" dirty="0" smtClean="0"/>
              <a:t>+ </a:t>
            </a:r>
            <a:r>
              <a:rPr lang="ko-KR" altLang="en-US" b="1" u="sng" dirty="0" smtClean="0"/>
              <a:t>사업자 회원의 권한을 모두 가지고 있음</a:t>
            </a:r>
            <a:endParaRPr lang="en-US" altLang="ko-KR" b="1" u="sng" dirty="0" smtClean="0"/>
          </a:p>
          <a:p>
            <a:pPr marL="285750" indent="-285750">
              <a:buFontTx/>
              <a:buChar char="-"/>
            </a:pPr>
            <a:endParaRPr lang="en-US" altLang="ko-KR" b="1" u="sng" dirty="0" smtClean="0"/>
          </a:p>
          <a:p>
            <a:pPr marL="285750" indent="-285750">
              <a:buFontTx/>
              <a:buChar char="-"/>
            </a:pPr>
            <a:endParaRPr lang="en-US" altLang="ko-KR" b="1" u="sng" dirty="0"/>
          </a:p>
          <a:p>
            <a:pPr marL="285750" indent="-285750">
              <a:buFontTx/>
              <a:buChar char="-"/>
            </a:pPr>
            <a:endParaRPr lang="en-US" altLang="ko-KR" b="1" u="sng" dirty="0" smtClean="0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2470" y="1487568"/>
            <a:ext cx="1924050" cy="3343275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611" y="967740"/>
            <a:ext cx="3840653" cy="3549694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7071" y="3189551"/>
            <a:ext cx="5891065" cy="3282583"/>
          </a:xfrm>
          <a:prstGeom prst="rect">
            <a:avLst/>
          </a:prstGeom>
        </p:spPr>
      </p:pic>
      <p:sp>
        <p:nvSpPr>
          <p:cNvPr id="32" name="직사각형 31"/>
          <p:cNvSpPr/>
          <p:nvPr/>
        </p:nvSpPr>
        <p:spPr>
          <a:xfrm>
            <a:off x="1600526" y="1131917"/>
            <a:ext cx="702432" cy="414751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직사각형 32"/>
          <p:cNvSpPr/>
          <p:nvPr/>
        </p:nvSpPr>
        <p:spPr>
          <a:xfrm>
            <a:off x="2302958" y="1152088"/>
            <a:ext cx="557080" cy="355650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4" name="직선 화살표 연결선 33"/>
          <p:cNvCxnSpPr>
            <a:stCxn id="33" idx="3"/>
          </p:cNvCxnSpPr>
          <p:nvPr/>
        </p:nvCxnSpPr>
        <p:spPr>
          <a:xfrm flipV="1">
            <a:off x="2860038" y="1233105"/>
            <a:ext cx="848585" cy="96808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/>
          <p:cNvSpPr/>
          <p:nvPr/>
        </p:nvSpPr>
        <p:spPr>
          <a:xfrm>
            <a:off x="3737029" y="1062736"/>
            <a:ext cx="115066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b="1" dirty="0" err="1" smtClean="0">
                <a:latin typeface="Arial" panose="020B0604020202020204" pitchFamily="34" charset="0"/>
              </a:rPr>
              <a:t>라우터</a:t>
            </a:r>
            <a:r>
              <a:rPr lang="ko-KR" altLang="en-US" sz="1000" b="1" dirty="0" smtClean="0">
                <a:latin typeface="Arial" panose="020B0604020202020204" pitchFamily="34" charset="0"/>
              </a:rPr>
              <a:t> 링크 연결</a:t>
            </a:r>
            <a:endParaRPr lang="ko-KR" altLang="ko-KR" sz="1000" b="1" dirty="0">
              <a:latin typeface="Arial" panose="020B0604020202020204" pitchFamily="34" charset="0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8944378" y="3145001"/>
            <a:ext cx="702432" cy="414751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직사각형 41"/>
          <p:cNvSpPr/>
          <p:nvPr/>
        </p:nvSpPr>
        <p:spPr>
          <a:xfrm>
            <a:off x="9646809" y="3165172"/>
            <a:ext cx="720683" cy="355650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43" name="직선 화살표 연결선 42"/>
          <p:cNvCxnSpPr>
            <a:stCxn id="42" idx="3"/>
          </p:cNvCxnSpPr>
          <p:nvPr/>
        </p:nvCxnSpPr>
        <p:spPr>
          <a:xfrm flipV="1">
            <a:off x="10367492" y="3246189"/>
            <a:ext cx="684983" cy="96808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/>
          <p:cNvSpPr/>
          <p:nvPr/>
        </p:nvSpPr>
        <p:spPr>
          <a:xfrm>
            <a:off x="11080881" y="3075820"/>
            <a:ext cx="115066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b="1" dirty="0" err="1" smtClean="0">
                <a:latin typeface="Arial" panose="020B0604020202020204" pitchFamily="34" charset="0"/>
              </a:rPr>
              <a:t>라우터</a:t>
            </a:r>
            <a:r>
              <a:rPr lang="ko-KR" altLang="en-US" sz="1000" b="1" dirty="0" smtClean="0">
                <a:latin typeface="Arial" panose="020B0604020202020204" pitchFamily="34" charset="0"/>
              </a:rPr>
              <a:t> 링크 연결</a:t>
            </a:r>
            <a:endParaRPr lang="ko-KR" altLang="ko-KR" sz="1000" b="1" dirty="0">
              <a:latin typeface="Arial" panose="020B0604020202020204" pitchFamily="34" charset="0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6423726" y="4416091"/>
            <a:ext cx="1805874" cy="414751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48" name="직선 화살표 연결선 47"/>
          <p:cNvCxnSpPr>
            <a:stCxn id="46" idx="2"/>
          </p:cNvCxnSpPr>
          <p:nvPr/>
        </p:nvCxnSpPr>
        <p:spPr>
          <a:xfrm>
            <a:off x="7326663" y="4830842"/>
            <a:ext cx="0" cy="972620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/>
          <p:cNvSpPr/>
          <p:nvPr/>
        </p:nvSpPr>
        <p:spPr>
          <a:xfrm>
            <a:off x="6751329" y="5827841"/>
            <a:ext cx="115066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 dirty="0" smtClean="0">
                <a:latin typeface="Arial" panose="020B0604020202020204" pitchFamily="34" charset="0"/>
              </a:rPr>
              <a:t>“PUBLIC” </a:t>
            </a:r>
            <a:r>
              <a:rPr lang="ko-KR" altLang="en-US" sz="1000" b="1" dirty="0" smtClean="0">
                <a:latin typeface="Arial" panose="020B0604020202020204" pitchFamily="34" charset="0"/>
              </a:rPr>
              <a:t>전송</a:t>
            </a:r>
            <a:endParaRPr lang="en-US" altLang="ko-KR" sz="1000" b="1" dirty="0" smtClean="0">
              <a:latin typeface="Arial" panose="020B0604020202020204" pitchFamily="34" charset="0"/>
            </a:endParaRPr>
          </a:p>
          <a:p>
            <a:pPr algn="ctr"/>
            <a:r>
              <a:rPr lang="ko-KR" altLang="en-US" sz="1000" b="1" dirty="0" smtClean="0">
                <a:latin typeface="Arial" panose="020B0604020202020204" pitchFamily="34" charset="0"/>
              </a:rPr>
              <a:t>나중에 </a:t>
            </a:r>
            <a:r>
              <a:rPr lang="ko-KR" altLang="en-US" sz="1000" b="1" dirty="0" err="1" smtClean="0">
                <a:latin typeface="Arial" panose="020B0604020202020204" pitchFamily="34" charset="0"/>
              </a:rPr>
              <a:t>로고박기</a:t>
            </a:r>
            <a:endParaRPr lang="ko-KR" altLang="ko-KR" sz="1000" b="1" dirty="0">
              <a:latin typeface="Arial" panose="020B0604020202020204" pitchFamily="34" charset="0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10908406" y="4192786"/>
            <a:ext cx="1149730" cy="1166538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3" name="직선 화살표 연결선 52"/>
          <p:cNvCxnSpPr/>
          <p:nvPr/>
        </p:nvCxnSpPr>
        <p:spPr>
          <a:xfrm>
            <a:off x="11482803" y="5383703"/>
            <a:ext cx="0" cy="444138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직사각형 53"/>
          <p:cNvSpPr/>
          <p:nvPr/>
        </p:nvSpPr>
        <p:spPr>
          <a:xfrm>
            <a:off x="10907469" y="5852220"/>
            <a:ext cx="115066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 dirty="0" smtClean="0">
                <a:latin typeface="Arial" panose="020B0604020202020204" pitchFamily="34" charset="0"/>
              </a:rPr>
              <a:t>SNS</a:t>
            </a:r>
            <a:r>
              <a:rPr lang="ko-KR" altLang="en-US" sz="1000" b="1" dirty="0" smtClean="0">
                <a:latin typeface="Arial" panose="020B0604020202020204" pitchFamily="34" charset="0"/>
              </a:rPr>
              <a:t>가입연결</a:t>
            </a:r>
            <a:endParaRPr lang="en-US" altLang="ko-KR" sz="1000" b="1" dirty="0" smtClean="0">
              <a:latin typeface="Arial" panose="020B0604020202020204" pitchFamily="34" charset="0"/>
            </a:endParaRPr>
          </a:p>
          <a:p>
            <a:pPr algn="ctr"/>
            <a:r>
              <a:rPr lang="ko-KR" altLang="en-US" sz="1000" b="1" smtClean="0">
                <a:latin typeface="Arial" panose="020B0604020202020204" pitchFamily="34" charset="0"/>
              </a:rPr>
              <a:t>나중에 로고박ㄱ</a:t>
            </a:r>
            <a:endParaRPr lang="en-US" altLang="ko-KR" sz="1000" b="1" dirty="0" smtClean="0">
              <a:latin typeface="Arial" panose="020B0604020202020204" pitchFamily="34" charset="0"/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8720260" y="3743503"/>
            <a:ext cx="1150667" cy="246221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sz="1000" b="1" dirty="0" smtClean="0">
                <a:latin typeface="Arial" panose="020B0604020202020204" pitchFamily="34" charset="0"/>
              </a:rPr>
              <a:t>일반 회원 가입</a:t>
            </a:r>
            <a:endParaRPr lang="ko-KR" altLang="ko-KR" sz="1000" b="1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877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491" y="1283223"/>
            <a:ext cx="5987684" cy="460706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53420" y="326870"/>
            <a:ext cx="5248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회원관리 </a:t>
            </a:r>
            <a:r>
              <a:rPr lang="en-US" altLang="ko-KR" b="1" dirty="0" smtClean="0"/>
              <a:t>– </a:t>
            </a:r>
            <a:r>
              <a:rPr lang="ko-KR" altLang="en-US" b="1" dirty="0" smtClean="0"/>
              <a:t>로그인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회원가입</a:t>
            </a:r>
            <a:r>
              <a:rPr lang="en-US" altLang="ko-KR" b="1" dirty="0" smtClean="0"/>
              <a:t>(1) - </a:t>
            </a:r>
            <a:r>
              <a:rPr lang="ko-KR" altLang="en-US" b="1" dirty="0"/>
              <a:t>추가진행작업</a:t>
            </a:r>
            <a:endParaRPr lang="en-US" altLang="ko-KR" b="1" dirty="0"/>
          </a:p>
        </p:txBody>
      </p:sp>
      <p:sp>
        <p:nvSpPr>
          <p:cNvPr id="26" name="직사각형 25"/>
          <p:cNvSpPr/>
          <p:nvPr/>
        </p:nvSpPr>
        <p:spPr>
          <a:xfrm>
            <a:off x="8122634" y="898843"/>
            <a:ext cx="308458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/>
              <a:t>- 회원 종류</a:t>
            </a:r>
          </a:p>
          <a:p>
            <a:r>
              <a:rPr lang="en-US" altLang="ko-KR" b="1" dirty="0" smtClean="0"/>
              <a:t>‘ADMIN’</a:t>
            </a:r>
            <a:r>
              <a:rPr lang="ko-KR" altLang="en-US" b="1" dirty="0" smtClean="0"/>
              <a:t> </a:t>
            </a:r>
            <a:r>
              <a:rPr lang="ko-KR" altLang="en-US" b="1" dirty="0"/>
              <a:t>: 관리자</a:t>
            </a:r>
          </a:p>
          <a:p>
            <a:r>
              <a:rPr lang="en-US" altLang="ko-KR" b="1" dirty="0" smtClean="0"/>
              <a:t>‘PUBLIC’</a:t>
            </a:r>
            <a:r>
              <a:rPr lang="ko-KR" altLang="en-US" b="1" dirty="0" smtClean="0"/>
              <a:t> </a:t>
            </a:r>
            <a:r>
              <a:rPr lang="ko-KR" altLang="en-US" b="1" dirty="0"/>
              <a:t>: 일반 회원</a:t>
            </a:r>
          </a:p>
          <a:p>
            <a:r>
              <a:rPr lang="en-US" altLang="ko-KR" b="1" dirty="0" smtClean="0"/>
              <a:t>‘BUSINESS’ : </a:t>
            </a:r>
            <a:r>
              <a:rPr lang="ko-KR" altLang="en-US" b="1" dirty="0" smtClean="0"/>
              <a:t>사업자 회원</a:t>
            </a:r>
            <a:endParaRPr lang="en-US" altLang="ko-KR" b="1" dirty="0" smtClean="0"/>
          </a:p>
        </p:txBody>
      </p:sp>
      <p:sp>
        <p:nvSpPr>
          <p:cNvPr id="27" name="직사각형 26"/>
          <p:cNvSpPr/>
          <p:nvPr/>
        </p:nvSpPr>
        <p:spPr>
          <a:xfrm>
            <a:off x="8122634" y="424037"/>
            <a:ext cx="382037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&lt; </a:t>
            </a:r>
            <a:r>
              <a:rPr lang="ko-KR" altLang="en-US" b="1" dirty="0" smtClean="0"/>
              <a:t>참고사항 </a:t>
            </a:r>
            <a:r>
              <a:rPr lang="en-US" altLang="ko-KR" b="1" dirty="0" smtClean="0"/>
              <a:t>&gt;</a:t>
            </a:r>
          </a:p>
        </p:txBody>
      </p:sp>
      <p:sp>
        <p:nvSpPr>
          <p:cNvPr id="41" name="직사각형 40"/>
          <p:cNvSpPr/>
          <p:nvPr/>
        </p:nvSpPr>
        <p:spPr>
          <a:xfrm>
            <a:off x="3202320" y="1248484"/>
            <a:ext cx="702432" cy="414751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직사각형 41"/>
          <p:cNvSpPr/>
          <p:nvPr/>
        </p:nvSpPr>
        <p:spPr>
          <a:xfrm>
            <a:off x="3908344" y="1276832"/>
            <a:ext cx="720683" cy="355650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43" name="직선 화살표 연결선 42"/>
          <p:cNvCxnSpPr>
            <a:stCxn id="42" idx="3"/>
          </p:cNvCxnSpPr>
          <p:nvPr/>
        </p:nvCxnSpPr>
        <p:spPr>
          <a:xfrm flipV="1">
            <a:off x="4629027" y="1357849"/>
            <a:ext cx="684983" cy="96808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/>
          <p:cNvSpPr/>
          <p:nvPr/>
        </p:nvSpPr>
        <p:spPr>
          <a:xfrm>
            <a:off x="5301187" y="1234738"/>
            <a:ext cx="115066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b="1" dirty="0" err="1" smtClean="0">
                <a:latin typeface="Arial" panose="020B0604020202020204" pitchFamily="34" charset="0"/>
              </a:rPr>
              <a:t>라우터</a:t>
            </a:r>
            <a:r>
              <a:rPr lang="ko-KR" altLang="en-US" sz="1000" b="1" dirty="0" smtClean="0">
                <a:latin typeface="Arial" panose="020B0604020202020204" pitchFamily="34" charset="0"/>
              </a:rPr>
              <a:t> 링크 연결</a:t>
            </a:r>
            <a:endParaRPr lang="ko-KR" altLang="ko-KR" sz="1000" b="1" dirty="0">
              <a:latin typeface="Arial" panose="020B0604020202020204" pitchFamily="34" charset="0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605307" y="3063282"/>
            <a:ext cx="1858063" cy="414751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48" name="직선 화살표 연결선 47"/>
          <p:cNvCxnSpPr>
            <a:stCxn id="47" idx="2"/>
          </p:cNvCxnSpPr>
          <p:nvPr/>
        </p:nvCxnSpPr>
        <p:spPr>
          <a:xfrm flipH="1">
            <a:off x="1534337" y="3478033"/>
            <a:ext cx="2" cy="496923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/>
          <p:cNvSpPr/>
          <p:nvPr/>
        </p:nvSpPr>
        <p:spPr>
          <a:xfrm>
            <a:off x="837128" y="3974956"/>
            <a:ext cx="139442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 dirty="0" smtClean="0">
                <a:latin typeface="Arial" panose="020B0604020202020204" pitchFamily="34" charset="0"/>
              </a:rPr>
              <a:t>“</a:t>
            </a:r>
            <a:r>
              <a:rPr lang="en-US" altLang="ko-KR" sz="1000" b="1" dirty="0"/>
              <a:t>BUSINESS</a:t>
            </a:r>
            <a:r>
              <a:rPr lang="en-US" altLang="ko-KR" sz="1000" b="1" dirty="0" smtClean="0">
                <a:latin typeface="Arial" panose="020B0604020202020204" pitchFamily="34" charset="0"/>
              </a:rPr>
              <a:t>” </a:t>
            </a:r>
            <a:r>
              <a:rPr lang="ko-KR" altLang="en-US" sz="1000" b="1" dirty="0" smtClean="0">
                <a:latin typeface="Arial" panose="020B0604020202020204" pitchFamily="34" charset="0"/>
              </a:rPr>
              <a:t>전송</a:t>
            </a:r>
            <a:endParaRPr lang="en-US" altLang="ko-KR" sz="1000" b="1" dirty="0" smtClean="0">
              <a:latin typeface="Arial" panose="020B0604020202020204" pitchFamily="34" charset="0"/>
            </a:endParaRPr>
          </a:p>
          <a:p>
            <a:pPr algn="ctr"/>
            <a:r>
              <a:rPr lang="ko-KR" altLang="en-US" sz="1000" b="1" dirty="0" smtClean="0">
                <a:latin typeface="Arial" panose="020B0604020202020204" pitchFamily="34" charset="0"/>
              </a:rPr>
              <a:t>나중에 </a:t>
            </a:r>
            <a:r>
              <a:rPr lang="ko-KR" altLang="en-US" sz="1000" b="1" dirty="0" err="1" smtClean="0">
                <a:latin typeface="Arial" panose="020B0604020202020204" pitchFamily="34" charset="0"/>
              </a:rPr>
              <a:t>로고박기</a:t>
            </a:r>
            <a:endParaRPr lang="ko-KR" altLang="ko-KR" sz="1000" b="1" dirty="0">
              <a:latin typeface="Arial" panose="020B0604020202020204" pitchFamily="34" charset="0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5237057" y="2284853"/>
            <a:ext cx="1149730" cy="1166538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3" name="직선 화살표 연결선 52"/>
          <p:cNvCxnSpPr/>
          <p:nvPr/>
        </p:nvCxnSpPr>
        <p:spPr>
          <a:xfrm>
            <a:off x="5769151" y="3451391"/>
            <a:ext cx="0" cy="444138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직사각형 53"/>
          <p:cNvSpPr/>
          <p:nvPr/>
        </p:nvSpPr>
        <p:spPr>
          <a:xfrm>
            <a:off x="5193818" y="4059623"/>
            <a:ext cx="115066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 dirty="0">
                <a:latin typeface="Arial" panose="020B0604020202020204" pitchFamily="34" charset="0"/>
              </a:rPr>
              <a:t>SNS</a:t>
            </a:r>
            <a:r>
              <a:rPr lang="ko-KR" altLang="en-US" sz="1000" b="1" dirty="0" smtClean="0">
                <a:latin typeface="Arial" panose="020B0604020202020204" pitchFamily="34" charset="0"/>
              </a:rPr>
              <a:t>가입연결</a:t>
            </a:r>
            <a:endParaRPr lang="en-US" altLang="ko-KR" sz="1000" b="1" dirty="0" smtClean="0">
              <a:latin typeface="Arial" panose="020B0604020202020204" pitchFamily="34" charset="0"/>
            </a:endParaRPr>
          </a:p>
          <a:p>
            <a:pPr algn="ctr"/>
            <a:r>
              <a:rPr lang="ko-KR" altLang="en-US" sz="1000" b="1" dirty="0" smtClean="0">
                <a:latin typeface="Arial" panose="020B0604020202020204" pitchFamily="34" charset="0"/>
              </a:rPr>
              <a:t>나중에 </a:t>
            </a:r>
            <a:r>
              <a:rPr lang="ko-KR" altLang="en-US" sz="1000" b="1" dirty="0" err="1" smtClean="0">
                <a:latin typeface="Arial" panose="020B0604020202020204" pitchFamily="34" charset="0"/>
              </a:rPr>
              <a:t>로고박기</a:t>
            </a:r>
            <a:endParaRPr lang="en-US" altLang="ko-KR" sz="1000" b="1" dirty="0">
              <a:latin typeface="Arial" panose="020B0604020202020204" pitchFamily="34" charset="0"/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2978202" y="1852951"/>
            <a:ext cx="1150667" cy="246221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sz="1000" b="1" dirty="0" smtClean="0">
                <a:latin typeface="Arial" panose="020B0604020202020204" pitchFamily="34" charset="0"/>
              </a:rPr>
              <a:t>사업주 회원 가입</a:t>
            </a:r>
            <a:endParaRPr lang="ko-KR" altLang="ko-KR" sz="1000" b="1" dirty="0">
              <a:latin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754552" y="4161083"/>
            <a:ext cx="1305614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100" dirty="0" err="1" smtClean="0"/>
              <a:t>사업장명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3362664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3420" y="326870"/>
            <a:ext cx="5248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공통 </a:t>
            </a:r>
            <a:r>
              <a:rPr lang="en-US" altLang="ko-KR" b="1" dirty="0" smtClean="0"/>
              <a:t>– VR Viewer[Embed](1)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8128856" y="4089428"/>
            <a:ext cx="3820373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b="1" dirty="0" smtClean="0"/>
              <a:t>&lt; </a:t>
            </a:r>
            <a:r>
              <a:rPr lang="ko-KR" altLang="en-US" sz="1400" b="1" dirty="0" smtClean="0"/>
              <a:t>참고사항 </a:t>
            </a:r>
            <a:r>
              <a:rPr lang="en-US" altLang="ko-KR" sz="1400" b="1" dirty="0" smtClean="0"/>
              <a:t>&gt;</a:t>
            </a:r>
          </a:p>
          <a:p>
            <a:pPr algn="ctr"/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en-US" altLang="ko-KR" sz="1000" b="1" dirty="0" smtClean="0">
                <a:latin typeface="Arial" panose="020B0604020202020204" pitchFamily="34" charset="0"/>
                <a:hlinkClick r:id="rId2"/>
              </a:rPr>
              <a:t>Field</a:t>
            </a:r>
          </a:p>
          <a:p>
            <a:r>
              <a:rPr lang="ko-KR" altLang="en-US" sz="1000" b="1" dirty="0" smtClean="0">
                <a:latin typeface="Arial" panose="020B0604020202020204" pitchFamily="34" charset="0"/>
                <a:hlinkClick r:id="rId2"/>
              </a:rPr>
              <a:t>http</a:t>
            </a:r>
            <a:r>
              <a:rPr lang="ko-KR" altLang="en-US" sz="1000" b="1" dirty="0">
                <a:latin typeface="Arial" panose="020B0604020202020204" pitchFamily="34" charset="0"/>
                <a:hlinkClick r:id="rId2"/>
              </a:rPr>
              <a:t>://dev.moblab.kr/canvas-theme/HTML/component-editable.html</a:t>
            </a:r>
            <a:endParaRPr lang="en-US" altLang="ko-KR" sz="1000" b="1" dirty="0">
              <a:latin typeface="Arial" panose="020B0604020202020204" pitchFamily="34" charset="0"/>
            </a:endParaRPr>
          </a:p>
          <a:p>
            <a:endParaRPr lang="en-US" altLang="ko-KR" sz="1000" b="1" dirty="0" smtClean="0">
              <a:latin typeface="Arial" panose="020B0604020202020204" pitchFamily="34" charset="0"/>
            </a:endParaRPr>
          </a:p>
          <a:p>
            <a:pPr marL="171450" indent="-171450">
              <a:buFontTx/>
              <a:buChar char="-"/>
            </a:pPr>
            <a:r>
              <a:rPr lang="en-US" altLang="ko-KR" sz="1000" b="1" dirty="0" smtClean="0">
                <a:latin typeface="Arial" panose="020B0604020202020204" pitchFamily="34" charset="0"/>
              </a:rPr>
              <a:t>Icon</a:t>
            </a:r>
          </a:p>
          <a:p>
            <a:r>
              <a:rPr lang="en-US" altLang="ko-KR" sz="1000" b="1" dirty="0" smtClean="0">
                <a:latin typeface="Arial" panose="020B0604020202020204" pitchFamily="34" charset="0"/>
                <a:hlinkClick r:id="rId3"/>
              </a:rPr>
              <a:t>http</a:t>
            </a:r>
            <a:r>
              <a:rPr lang="en-US" altLang="ko-KR" sz="1000" b="1" dirty="0">
                <a:latin typeface="Arial" panose="020B0604020202020204" pitchFamily="34" charset="0"/>
                <a:hlinkClick r:id="rId3"/>
              </a:rPr>
              <a:t>://</a:t>
            </a:r>
            <a:r>
              <a:rPr lang="en-US" altLang="ko-KR" sz="1000" b="1" dirty="0" smtClean="0">
                <a:latin typeface="Arial" panose="020B0604020202020204" pitchFamily="34" charset="0"/>
                <a:hlinkClick r:id="rId3"/>
              </a:rPr>
              <a:t>dev.moblab.kr/canvas-theme/HTML/social-icons.html</a:t>
            </a:r>
            <a:endParaRPr lang="en-US" altLang="ko-KR" sz="1000" b="1" dirty="0" smtClean="0">
              <a:latin typeface="Arial" panose="020B0604020202020204" pitchFamily="34" charset="0"/>
            </a:endParaRPr>
          </a:p>
          <a:p>
            <a:endParaRPr lang="en-US" altLang="ko-KR" sz="1000" b="1" dirty="0">
              <a:latin typeface="Arial" panose="020B0604020202020204" pitchFamily="34" charset="0"/>
            </a:endParaRPr>
          </a:p>
          <a:p>
            <a:pPr marL="171450" indent="-171450">
              <a:buFontTx/>
              <a:buChar char="-"/>
            </a:pPr>
            <a:r>
              <a:rPr lang="ko-KR" altLang="en-US" sz="1000" b="1" dirty="0" smtClean="0">
                <a:latin typeface="Arial" panose="020B0604020202020204" pitchFamily="34" charset="0"/>
              </a:rPr>
              <a:t>접속경로</a:t>
            </a:r>
            <a:endParaRPr lang="en-US" altLang="ko-KR" sz="1000" b="1" dirty="0" smtClean="0">
              <a:latin typeface="Arial" panose="020B0604020202020204" pitchFamily="34" charset="0"/>
            </a:endParaRPr>
          </a:p>
          <a:p>
            <a:r>
              <a:rPr lang="en-US" altLang="ko-KR" sz="1000" b="1" dirty="0">
                <a:latin typeface="Arial" panose="020B0604020202020204" pitchFamily="34" charset="0"/>
              </a:rPr>
              <a:t>/post/embed/:</a:t>
            </a:r>
            <a:r>
              <a:rPr lang="en-US" altLang="ko-KR" sz="1000" b="1" dirty="0" smtClean="0">
                <a:latin typeface="Arial" panose="020B0604020202020204" pitchFamily="34" charset="0"/>
              </a:rPr>
              <a:t>ID</a:t>
            </a:r>
          </a:p>
          <a:p>
            <a:endParaRPr lang="en-US" altLang="ko-KR" sz="1000" b="1" dirty="0">
              <a:latin typeface="Arial" panose="020B0604020202020204" pitchFamily="34" charset="0"/>
            </a:endParaRPr>
          </a:p>
          <a:p>
            <a:r>
              <a:rPr lang="en-US" altLang="ko-KR" sz="1000" b="1" dirty="0">
                <a:latin typeface="Arial" panose="020B0604020202020204" pitchFamily="34" charset="0"/>
              </a:rPr>
              <a:t>- </a:t>
            </a:r>
            <a:r>
              <a:rPr lang="en-US" altLang="ko-KR" sz="1000" b="1" dirty="0" smtClean="0">
                <a:latin typeface="Arial" panose="020B0604020202020204" pitchFamily="34" charset="0"/>
              </a:rPr>
              <a:t>http</a:t>
            </a:r>
            <a:r>
              <a:rPr lang="en-US" altLang="ko-KR" sz="1000" b="1" dirty="0">
                <a:latin typeface="Arial" panose="020B0604020202020204" pitchFamily="34" charset="0"/>
              </a:rPr>
              <a:t>://dev.moblab.kr/canvas-theme/HTML/widgets.html</a:t>
            </a:r>
            <a:endParaRPr lang="ko-KR" altLang="en-US" sz="1000" b="1" dirty="0">
              <a:latin typeface="Arial" panose="020B0604020202020204" pitchFamily="34" charset="0"/>
            </a:endParaRPr>
          </a:p>
          <a:p>
            <a:endParaRPr lang="ko-KR" altLang="en-US" sz="1000" b="1" dirty="0">
              <a:latin typeface="Arial" panose="020B0604020202020204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420" y="1009650"/>
            <a:ext cx="7210616" cy="5497830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1200529" y="5970384"/>
            <a:ext cx="5769614" cy="414751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0" name="직선 화살표 연결선 19"/>
          <p:cNvCxnSpPr>
            <a:stCxn id="9" idx="3"/>
            <a:endCxn id="25" idx="1"/>
          </p:cNvCxnSpPr>
          <p:nvPr/>
        </p:nvCxnSpPr>
        <p:spPr>
          <a:xfrm flipV="1">
            <a:off x="7664036" y="2143054"/>
            <a:ext cx="464820" cy="812968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8128856" y="6189512"/>
            <a:ext cx="98281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 dirty="0" smtClean="0">
                <a:latin typeface="Arial" panose="020B0604020202020204" pitchFamily="34" charset="0"/>
              </a:rPr>
              <a:t>현재 있는 </a:t>
            </a:r>
            <a:r>
              <a:rPr lang="ko-KR" altLang="en-US" sz="1000" b="1" dirty="0">
                <a:latin typeface="Arial" panose="020B0604020202020204" pitchFamily="34" charset="0"/>
              </a:rPr>
              <a:t>폼</a:t>
            </a:r>
            <a:endParaRPr lang="en-US" altLang="ko-KR" sz="1000" b="1" dirty="0" smtClean="0">
              <a:latin typeface="Arial" panose="020B0604020202020204" pitchFamily="34" charset="0"/>
            </a:endParaRPr>
          </a:p>
          <a:p>
            <a:pPr algn="ctr"/>
            <a:r>
              <a:rPr lang="ko-KR" altLang="en-US" sz="1000" b="1" dirty="0" smtClean="0">
                <a:latin typeface="Arial" panose="020B0604020202020204" pitchFamily="34" charset="0"/>
              </a:rPr>
              <a:t>그대로 사용</a:t>
            </a:r>
            <a:endParaRPr lang="ko-KR" altLang="ko-KR" sz="1000" b="1" dirty="0">
              <a:latin typeface="Arial" panose="020B0604020202020204" pitchFamily="34" charset="0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7315200" y="2099170"/>
            <a:ext cx="348836" cy="1713703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2" name="직선 화살표 연결선 11"/>
          <p:cNvCxnSpPr>
            <a:endCxn id="21" idx="1"/>
          </p:cNvCxnSpPr>
          <p:nvPr/>
        </p:nvCxnSpPr>
        <p:spPr>
          <a:xfrm>
            <a:off x="6979456" y="6185080"/>
            <a:ext cx="1149400" cy="204487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5"/>
          <a:srcRect t="18425" b="54079"/>
          <a:stretch/>
        </p:blipFill>
        <p:spPr>
          <a:xfrm>
            <a:off x="3077486" y="2027013"/>
            <a:ext cx="2381250" cy="489737"/>
          </a:xfrm>
          <a:prstGeom prst="rect">
            <a:avLst/>
          </a:prstGeom>
        </p:spPr>
      </p:pic>
      <p:pic>
        <p:nvPicPr>
          <p:cNvPr id="1026" name="Picture 2" descr="embed icon에 대한 이미지 검색결과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31" t="10948" r="13676" b="11679"/>
          <a:stretch/>
        </p:blipFill>
        <p:spPr bwMode="auto">
          <a:xfrm>
            <a:off x="7346477" y="2458013"/>
            <a:ext cx="286282" cy="303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24843" y="2772823"/>
            <a:ext cx="342900" cy="34290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20379" y="3127073"/>
            <a:ext cx="338478" cy="326244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20379" y="3455152"/>
            <a:ext cx="334224" cy="334224"/>
          </a:xfrm>
          <a:prstGeom prst="rect">
            <a:avLst/>
          </a:prstGeom>
        </p:spPr>
      </p:pic>
      <p:pic>
        <p:nvPicPr>
          <p:cNvPr id="1028" name="Picture 4" descr="링크 공유하기 아이콘에 대한 이미지 검색결과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4843" y="2099170"/>
            <a:ext cx="345421" cy="345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직선 화살표 연결선 23"/>
          <p:cNvCxnSpPr>
            <a:stCxn id="1028" idx="1"/>
            <a:endCxn id="11" idx="3"/>
          </p:cNvCxnSpPr>
          <p:nvPr/>
        </p:nvCxnSpPr>
        <p:spPr>
          <a:xfrm flipH="1">
            <a:off x="5458736" y="2271881"/>
            <a:ext cx="1866107" cy="1"/>
          </a:xfrm>
          <a:prstGeom prst="straightConnector1">
            <a:avLst/>
          </a:prstGeom>
          <a:ln w="31750">
            <a:solidFill>
              <a:srgbClr val="5B9BD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8128856" y="342561"/>
            <a:ext cx="3820373" cy="360098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1400" b="1" dirty="0"/>
              <a:t>&lt;</a:t>
            </a:r>
            <a:r>
              <a:rPr lang="ko-KR" altLang="en-US" sz="1400" b="1" dirty="0"/>
              <a:t>기능설명</a:t>
            </a:r>
            <a:r>
              <a:rPr lang="en-US" altLang="ko-KR" sz="1400" b="1" dirty="0"/>
              <a:t>&gt;</a:t>
            </a:r>
          </a:p>
          <a:p>
            <a:pPr algn="ctr"/>
            <a:endParaRPr lang="en-US" altLang="ko-KR" sz="1000" b="1" dirty="0" smtClean="0">
              <a:latin typeface="Arial" panose="020B0604020202020204" pitchFamily="34" charset="0"/>
            </a:endParaRPr>
          </a:p>
          <a:p>
            <a:pPr algn="ctr"/>
            <a:endParaRPr lang="en-US" altLang="ko-KR" sz="1000" b="1" dirty="0" smtClean="0">
              <a:latin typeface="Arial" panose="020B0604020202020204" pitchFamily="34" charset="0"/>
            </a:endParaRPr>
          </a:p>
          <a:p>
            <a:pPr algn="just"/>
            <a:r>
              <a:rPr lang="en-US" altLang="ko-KR" sz="1000" b="1" dirty="0" smtClean="0">
                <a:latin typeface="Arial" panose="020B0604020202020204" pitchFamily="34" charset="0"/>
              </a:rPr>
              <a:t>- </a:t>
            </a:r>
            <a:r>
              <a:rPr lang="ko-KR" altLang="en-US" sz="1000" b="1" dirty="0" smtClean="0">
                <a:latin typeface="Arial" panose="020B0604020202020204" pitchFamily="34" charset="0"/>
              </a:rPr>
              <a:t>링크공유</a:t>
            </a:r>
            <a:endParaRPr lang="en-US" altLang="ko-KR" sz="1000" b="1" dirty="0" smtClean="0">
              <a:latin typeface="Arial" panose="020B0604020202020204" pitchFamily="34" charset="0"/>
            </a:endParaRPr>
          </a:p>
          <a:p>
            <a:pPr algn="just"/>
            <a:r>
              <a:rPr lang="ko-KR" altLang="en-US" sz="1000" b="1" dirty="0" smtClean="0">
                <a:latin typeface="Arial" panose="020B0604020202020204" pitchFamily="34" charset="0"/>
              </a:rPr>
              <a:t>말 그대로 링크공유</a:t>
            </a:r>
            <a:r>
              <a:rPr lang="en-US" altLang="ko-KR" sz="1000" b="1" dirty="0" smtClean="0">
                <a:latin typeface="Arial" panose="020B0604020202020204" pitchFamily="34" charset="0"/>
              </a:rPr>
              <a:t>, </a:t>
            </a:r>
            <a:r>
              <a:rPr lang="ko-KR" altLang="en-US" sz="1000" b="1" dirty="0" smtClean="0">
                <a:latin typeface="Arial" panose="020B0604020202020204" pitchFamily="34" charset="0"/>
              </a:rPr>
              <a:t>현재 페이지의 </a:t>
            </a:r>
            <a:r>
              <a:rPr lang="en-US" altLang="ko-KR" sz="1000" b="1" dirty="0" err="1" smtClean="0">
                <a:latin typeface="Arial" panose="020B0604020202020204" pitchFamily="34" charset="0"/>
              </a:rPr>
              <a:t>url</a:t>
            </a:r>
            <a:r>
              <a:rPr lang="ko-KR" altLang="en-US" sz="1000" b="1" dirty="0" smtClean="0">
                <a:latin typeface="Arial" panose="020B0604020202020204" pitchFamily="34" charset="0"/>
              </a:rPr>
              <a:t>을 클립보드로 복사할 수 있게 함</a:t>
            </a:r>
            <a:r>
              <a:rPr lang="en-US" altLang="ko-KR" sz="1000" b="1" dirty="0" smtClean="0">
                <a:latin typeface="Arial" panose="020B0604020202020204" pitchFamily="34" charset="0"/>
              </a:rPr>
              <a:t>. Copy</a:t>
            </a:r>
            <a:r>
              <a:rPr lang="ko-KR" altLang="en-US" sz="1000" b="1" dirty="0" smtClean="0">
                <a:latin typeface="Arial" panose="020B0604020202020204" pitchFamily="34" charset="0"/>
              </a:rPr>
              <a:t>를 </a:t>
            </a:r>
            <a:r>
              <a:rPr lang="ko-KR" altLang="en-US" sz="1000" b="1" dirty="0" err="1" smtClean="0">
                <a:latin typeface="Arial" panose="020B0604020202020204" pitchFamily="34" charset="0"/>
              </a:rPr>
              <a:t>클릭시</a:t>
            </a:r>
            <a:r>
              <a:rPr lang="ko-KR" altLang="en-US" sz="1000" b="1" dirty="0" smtClean="0">
                <a:latin typeface="Arial" panose="020B0604020202020204" pitchFamily="34" charset="0"/>
              </a:rPr>
              <a:t> 클립보드에 </a:t>
            </a:r>
            <a:r>
              <a:rPr lang="en-US" altLang="ko-KR" sz="1000" b="1" dirty="0" err="1" smtClean="0">
                <a:latin typeface="Arial" panose="020B0604020202020204" pitchFamily="34" charset="0"/>
              </a:rPr>
              <a:t>url</a:t>
            </a:r>
            <a:r>
              <a:rPr lang="ko-KR" altLang="en-US" sz="1000" b="1" dirty="0" smtClean="0">
                <a:latin typeface="Arial" panose="020B0604020202020204" pitchFamily="34" charset="0"/>
              </a:rPr>
              <a:t>이 복사된다</a:t>
            </a:r>
            <a:endParaRPr lang="en-US" altLang="ko-KR" sz="1000" b="1" dirty="0" smtClean="0">
              <a:latin typeface="Arial" panose="020B0604020202020204" pitchFamily="34" charset="0"/>
            </a:endParaRPr>
          </a:p>
          <a:p>
            <a:pPr algn="just"/>
            <a:endParaRPr lang="en-US" altLang="ko-KR" sz="1000" b="1" dirty="0" smtClean="0">
              <a:latin typeface="Arial" panose="020B0604020202020204" pitchFamily="34" charset="0"/>
            </a:endParaRPr>
          </a:p>
          <a:p>
            <a:pPr marL="171450" indent="-171450" algn="just">
              <a:buFontTx/>
              <a:buChar char="-"/>
            </a:pPr>
            <a:r>
              <a:rPr lang="en-US" altLang="ko-KR" sz="1000" b="1" dirty="0" smtClean="0">
                <a:latin typeface="Arial" panose="020B0604020202020204" pitchFamily="34" charset="0"/>
              </a:rPr>
              <a:t>Embed(iframe)</a:t>
            </a:r>
          </a:p>
          <a:p>
            <a:pPr algn="just"/>
            <a:r>
              <a:rPr lang="ko-KR" altLang="en-US" sz="1000" b="1" dirty="0" smtClean="0">
                <a:latin typeface="Arial" panose="020B0604020202020204" pitchFamily="34" charset="0"/>
              </a:rPr>
              <a:t>홈페이지</a:t>
            </a:r>
            <a:r>
              <a:rPr lang="en-US" altLang="ko-KR" sz="1000" b="1" dirty="0" smtClean="0">
                <a:latin typeface="Arial" panose="020B0604020202020204" pitchFamily="34" charset="0"/>
              </a:rPr>
              <a:t>, </a:t>
            </a:r>
            <a:r>
              <a:rPr lang="ko-KR" altLang="en-US" sz="1000" b="1" dirty="0" smtClean="0">
                <a:latin typeface="Arial" panose="020B0604020202020204" pitchFamily="34" charset="0"/>
              </a:rPr>
              <a:t>각종 </a:t>
            </a:r>
            <a:r>
              <a:rPr lang="ko-KR" altLang="en-US" sz="1000" b="1" dirty="0" err="1" smtClean="0">
                <a:latin typeface="Arial" panose="020B0604020202020204" pitchFamily="34" charset="0"/>
              </a:rPr>
              <a:t>게시글에</a:t>
            </a:r>
            <a:r>
              <a:rPr lang="ko-KR" altLang="en-US" sz="1000" b="1" dirty="0" smtClean="0">
                <a:latin typeface="Arial" panose="020B0604020202020204" pitchFamily="34" charset="0"/>
              </a:rPr>
              <a:t> 링크형태가 아닌 </a:t>
            </a:r>
            <a:r>
              <a:rPr lang="en-US" altLang="ko-KR" sz="1000" b="1" dirty="0" smtClean="0">
                <a:latin typeface="Arial" panose="020B0604020202020204" pitchFamily="34" charset="0"/>
              </a:rPr>
              <a:t>iframe</a:t>
            </a:r>
            <a:r>
              <a:rPr lang="ko-KR" altLang="en-US" sz="1000" b="1" dirty="0" smtClean="0">
                <a:latin typeface="Arial" panose="020B0604020202020204" pitchFamily="34" charset="0"/>
              </a:rPr>
              <a:t>형태로 삽입하는 기능</a:t>
            </a:r>
            <a:r>
              <a:rPr lang="en-US" altLang="ko-KR" sz="1000" b="1" dirty="0" smtClean="0">
                <a:latin typeface="Arial" panose="020B0604020202020204" pitchFamily="34" charset="0"/>
              </a:rPr>
              <a:t>.</a:t>
            </a:r>
          </a:p>
          <a:p>
            <a:pPr algn="just"/>
            <a:r>
              <a:rPr lang="ko-KR" altLang="en-US" sz="1000" b="1" dirty="0" smtClean="0">
                <a:latin typeface="Arial" panose="020B0604020202020204" pitchFamily="34" charset="0"/>
              </a:rPr>
              <a:t>삽입 </a:t>
            </a:r>
            <a:r>
              <a:rPr lang="en-US" altLang="ko-KR" sz="1000" b="1" dirty="0" err="1" smtClean="0">
                <a:latin typeface="Arial" panose="020B0604020202020204" pitchFamily="34" charset="0"/>
              </a:rPr>
              <a:t>url</a:t>
            </a:r>
            <a:r>
              <a:rPr lang="en-US" altLang="ko-KR" sz="1000" b="1" dirty="0" smtClean="0">
                <a:latin typeface="Arial" panose="020B0604020202020204" pitchFamily="34" charset="0"/>
              </a:rPr>
              <a:t> </a:t>
            </a:r>
            <a:r>
              <a:rPr lang="ko-KR" altLang="en-US" sz="1000" b="1" dirty="0" smtClean="0">
                <a:latin typeface="Arial" panose="020B0604020202020204" pitchFamily="34" charset="0"/>
              </a:rPr>
              <a:t>생성시 </a:t>
            </a:r>
            <a:r>
              <a:rPr lang="en-US" altLang="ko-KR" sz="1000" b="1" dirty="0" smtClean="0">
                <a:latin typeface="Arial" panose="020B0604020202020204" pitchFamily="34" charset="0"/>
              </a:rPr>
              <a:t>Width</a:t>
            </a:r>
            <a:r>
              <a:rPr lang="ko-KR" altLang="en-US" sz="1000" b="1" dirty="0" smtClean="0">
                <a:latin typeface="Arial" panose="020B0604020202020204" pitchFamily="34" charset="0"/>
              </a:rPr>
              <a:t>는 </a:t>
            </a:r>
            <a:r>
              <a:rPr lang="en-US" altLang="ko-KR" sz="1000" b="1" dirty="0" smtClean="0">
                <a:latin typeface="Arial" panose="020B0604020202020204" pitchFamily="34" charset="0"/>
              </a:rPr>
              <a:t>100%</a:t>
            </a:r>
            <a:r>
              <a:rPr lang="ko-KR" altLang="en-US" sz="1000" b="1" dirty="0" smtClean="0">
                <a:latin typeface="Arial" panose="020B0604020202020204" pitchFamily="34" charset="0"/>
              </a:rPr>
              <a:t>로 지정하며</a:t>
            </a:r>
            <a:r>
              <a:rPr lang="en-US" altLang="ko-KR" sz="1000" b="1" dirty="0" smtClean="0">
                <a:latin typeface="Arial" panose="020B0604020202020204" pitchFamily="34" charset="0"/>
              </a:rPr>
              <a:t>, </a:t>
            </a:r>
            <a:r>
              <a:rPr lang="en-US" altLang="ko-KR" sz="1000" b="1" dirty="0" err="1" smtClean="0">
                <a:latin typeface="Arial" panose="020B0604020202020204" pitchFamily="34" charset="0"/>
              </a:rPr>
              <a:t>heigh</a:t>
            </a:r>
            <a:r>
              <a:rPr lang="ko-KR" altLang="en-US" sz="1000" b="1" dirty="0" smtClean="0">
                <a:latin typeface="Arial" panose="020B0604020202020204" pitchFamily="34" charset="0"/>
              </a:rPr>
              <a:t>는 </a:t>
            </a:r>
            <a:r>
              <a:rPr lang="en-US" altLang="ko-KR" sz="1000" b="1" dirty="0" smtClean="0">
                <a:latin typeface="Arial" panose="020B0604020202020204" pitchFamily="34" charset="0"/>
              </a:rPr>
              <a:t>select-[Small(300px), Medium(600px), Big(900px), Custom(</a:t>
            </a:r>
            <a:r>
              <a:rPr lang="ko-KR" altLang="en-US" sz="1000" b="1" dirty="0" err="1" smtClean="0">
                <a:latin typeface="Arial" panose="020B0604020202020204" pitchFamily="34" charset="0"/>
              </a:rPr>
              <a:t>사이즈입력창</a:t>
            </a:r>
            <a:r>
              <a:rPr lang="ko-KR" altLang="en-US" sz="1000" b="1" dirty="0" smtClean="0">
                <a:latin typeface="Arial" panose="020B0604020202020204" pitchFamily="34" charset="0"/>
              </a:rPr>
              <a:t> 생성</a:t>
            </a:r>
            <a:r>
              <a:rPr lang="en-US" altLang="ko-KR" sz="1000" b="1" dirty="0" smtClean="0">
                <a:latin typeface="Arial" panose="020B0604020202020204" pitchFamily="34" charset="0"/>
              </a:rPr>
              <a:t>]</a:t>
            </a:r>
            <a:r>
              <a:rPr lang="ko-KR" altLang="en-US" sz="1000" b="1" dirty="0" smtClean="0">
                <a:latin typeface="Arial" panose="020B0604020202020204" pitchFamily="34" charset="0"/>
              </a:rPr>
              <a:t>으로 제작</a:t>
            </a:r>
            <a:endParaRPr lang="en-US" altLang="ko-KR" sz="1000" b="1" dirty="0" smtClean="0">
              <a:latin typeface="Arial" panose="020B0604020202020204" pitchFamily="34" charset="0"/>
            </a:endParaRPr>
          </a:p>
          <a:p>
            <a:pPr algn="just"/>
            <a:r>
              <a:rPr lang="ko-KR" altLang="en-US" sz="1000" b="1" dirty="0" smtClean="0">
                <a:latin typeface="Arial" panose="020B0604020202020204" pitchFamily="34" charset="0"/>
              </a:rPr>
              <a:t>입력되는 코드에 따라 하단의 </a:t>
            </a:r>
            <a:r>
              <a:rPr lang="en-US" altLang="ko-KR" sz="1000" b="1" dirty="0" err="1" smtClean="0">
                <a:latin typeface="Arial" panose="020B0604020202020204" pitchFamily="34" charset="0"/>
              </a:rPr>
              <a:t>url</a:t>
            </a:r>
            <a:r>
              <a:rPr lang="ko-KR" altLang="en-US" sz="1000" b="1" dirty="0" smtClean="0">
                <a:latin typeface="Arial" panose="020B0604020202020204" pitchFamily="34" charset="0"/>
              </a:rPr>
              <a:t>이 동적으로 생성된다</a:t>
            </a:r>
            <a:r>
              <a:rPr lang="en-US" altLang="ko-KR" sz="1000" b="1" dirty="0" smtClean="0">
                <a:latin typeface="Arial" panose="020B0604020202020204" pitchFamily="34" charset="0"/>
              </a:rPr>
              <a:t>.</a:t>
            </a:r>
          </a:p>
          <a:p>
            <a:pPr algn="just"/>
            <a:r>
              <a:rPr lang="en-US" altLang="ko-KR" sz="1000" b="1" dirty="0" smtClean="0">
                <a:latin typeface="Arial" panose="020B0604020202020204" pitchFamily="34" charset="0"/>
              </a:rPr>
              <a:t>Copy</a:t>
            </a:r>
            <a:r>
              <a:rPr lang="ko-KR" altLang="en-US" sz="1000" b="1" dirty="0" smtClean="0">
                <a:latin typeface="Arial" panose="020B0604020202020204" pitchFamily="34" charset="0"/>
              </a:rPr>
              <a:t>를 </a:t>
            </a:r>
            <a:r>
              <a:rPr lang="ko-KR" altLang="en-US" sz="1000" b="1" dirty="0" err="1" smtClean="0">
                <a:latin typeface="Arial" panose="020B0604020202020204" pitchFamily="34" charset="0"/>
              </a:rPr>
              <a:t>클릭시</a:t>
            </a:r>
            <a:r>
              <a:rPr lang="ko-KR" altLang="en-US" sz="1000" b="1" dirty="0" smtClean="0">
                <a:latin typeface="Arial" panose="020B0604020202020204" pitchFamily="34" charset="0"/>
              </a:rPr>
              <a:t> 클립보드에 생성된 </a:t>
            </a:r>
            <a:r>
              <a:rPr lang="en-US" altLang="ko-KR" sz="1000" b="1" dirty="0" err="1" smtClean="0">
                <a:latin typeface="Arial" panose="020B0604020202020204" pitchFamily="34" charset="0"/>
              </a:rPr>
              <a:t>url</a:t>
            </a:r>
            <a:r>
              <a:rPr lang="ko-KR" altLang="en-US" sz="1000" b="1" dirty="0" smtClean="0">
                <a:latin typeface="Arial" panose="020B0604020202020204" pitchFamily="34" charset="0"/>
              </a:rPr>
              <a:t>이 복사된다</a:t>
            </a:r>
            <a:r>
              <a:rPr lang="en-US" altLang="ko-KR" sz="1000" b="1" dirty="0" smtClean="0">
                <a:latin typeface="Arial" panose="020B0604020202020204" pitchFamily="34" charset="0"/>
              </a:rPr>
              <a:t>.</a:t>
            </a:r>
          </a:p>
          <a:p>
            <a:pPr algn="just"/>
            <a:endParaRPr lang="en-US" altLang="ko-KR" sz="1000" b="1" dirty="0">
              <a:latin typeface="Arial" panose="020B0604020202020204" pitchFamily="34" charset="0"/>
            </a:endParaRPr>
          </a:p>
          <a:p>
            <a:pPr algn="just"/>
            <a:r>
              <a:rPr lang="en-US" altLang="ko-KR" sz="1000" b="1" dirty="0" smtClean="0">
                <a:latin typeface="Arial" panose="020B0604020202020204" pitchFamily="34" charset="0"/>
              </a:rPr>
              <a:t>- Facebook/</a:t>
            </a:r>
            <a:r>
              <a:rPr lang="ko-KR" altLang="en-US" sz="1000" b="1" dirty="0" err="1" smtClean="0">
                <a:latin typeface="Arial" panose="020B0604020202020204" pitchFamily="34" charset="0"/>
              </a:rPr>
              <a:t>카카오톡</a:t>
            </a:r>
            <a:r>
              <a:rPr lang="en-US" altLang="ko-KR" sz="1000" b="1" dirty="0" smtClean="0">
                <a:latin typeface="Arial" panose="020B0604020202020204" pitchFamily="34" charset="0"/>
              </a:rPr>
              <a:t>/</a:t>
            </a:r>
            <a:r>
              <a:rPr lang="ko-KR" altLang="en-US" sz="1000" b="1" dirty="0" err="1" smtClean="0">
                <a:latin typeface="Arial" panose="020B0604020202020204" pitchFamily="34" charset="0"/>
              </a:rPr>
              <a:t>네이버밴드</a:t>
            </a:r>
            <a:r>
              <a:rPr lang="ko-KR" altLang="en-US" sz="1000" b="1" dirty="0" smtClean="0">
                <a:latin typeface="Arial" panose="020B0604020202020204" pitchFamily="34" charset="0"/>
              </a:rPr>
              <a:t> 공유하기</a:t>
            </a:r>
            <a:r>
              <a:rPr lang="en-US" altLang="ko-KR" sz="1000" b="1" dirty="0" smtClean="0">
                <a:latin typeface="Arial" panose="020B0604020202020204" pitchFamily="34" charset="0"/>
              </a:rPr>
              <a:t>,</a:t>
            </a:r>
          </a:p>
          <a:p>
            <a:pPr algn="just"/>
            <a:r>
              <a:rPr lang="ko-KR" altLang="en-US" sz="1000" b="1" dirty="0" smtClean="0">
                <a:latin typeface="Arial" panose="020B0604020202020204" pitchFamily="34" charset="0"/>
              </a:rPr>
              <a:t>각 </a:t>
            </a:r>
            <a:r>
              <a:rPr lang="en-US" altLang="ko-KR" sz="1000" b="1" dirty="0" smtClean="0">
                <a:latin typeface="Arial" panose="020B0604020202020204" pitchFamily="34" charset="0"/>
              </a:rPr>
              <a:t>SDK</a:t>
            </a:r>
            <a:r>
              <a:rPr lang="ko-KR" altLang="en-US" sz="1000" b="1" dirty="0" smtClean="0">
                <a:latin typeface="Arial" panose="020B0604020202020204" pitchFamily="34" charset="0"/>
              </a:rPr>
              <a:t>를 이용한 공유하기 기능 구현</a:t>
            </a:r>
            <a:endParaRPr lang="en-US" altLang="ko-KR" sz="1000" b="1" dirty="0" smtClean="0">
              <a:latin typeface="Arial" panose="020B0604020202020204" pitchFamily="34" charset="0"/>
            </a:endParaRPr>
          </a:p>
          <a:p>
            <a:pPr algn="just"/>
            <a:endParaRPr lang="en-US" altLang="ko-KR" sz="1000" b="1" dirty="0" smtClean="0">
              <a:latin typeface="Arial" panose="020B0604020202020204" pitchFamily="34" charset="0"/>
            </a:endParaRPr>
          </a:p>
          <a:p>
            <a:pPr marL="171450" indent="-171450" algn="just">
              <a:buFontTx/>
              <a:buChar char="-"/>
            </a:pPr>
            <a:r>
              <a:rPr lang="ko-KR" altLang="en-US" sz="1000" b="1" dirty="0" smtClean="0">
                <a:latin typeface="Arial" panose="020B0604020202020204" pitchFamily="34" charset="0"/>
              </a:rPr>
              <a:t>글을 작성한 </a:t>
            </a:r>
            <a:r>
              <a:rPr lang="en-US" altLang="ko-KR" sz="1000" b="1" dirty="0" smtClean="0">
                <a:latin typeface="Arial" panose="020B0604020202020204" pitchFamily="34" charset="0"/>
              </a:rPr>
              <a:t>User </a:t>
            </a:r>
            <a:r>
              <a:rPr lang="ko-KR" altLang="en-US" sz="1000" b="1" dirty="0" smtClean="0">
                <a:latin typeface="Arial" panose="020B0604020202020204" pitchFamily="34" charset="0"/>
              </a:rPr>
              <a:t>정보 보여주기</a:t>
            </a:r>
            <a:endParaRPr lang="en-US" altLang="ko-KR" sz="1000" b="1" dirty="0" smtClean="0">
              <a:latin typeface="Arial" panose="020B0604020202020204" pitchFamily="34" charset="0"/>
            </a:endParaRPr>
          </a:p>
          <a:p>
            <a:pPr algn="just"/>
            <a:r>
              <a:rPr lang="en-US" altLang="ko-KR" sz="1000" b="1" dirty="0" err="1" smtClean="0">
                <a:latin typeface="Arial" panose="020B0604020202020204" pitchFamily="34" charset="0"/>
              </a:rPr>
              <a:t>display_name</a:t>
            </a:r>
            <a:r>
              <a:rPr lang="en-US" altLang="ko-KR" sz="1000" b="1" dirty="0" smtClean="0">
                <a:latin typeface="Arial" panose="020B0604020202020204" pitchFamily="34" charset="0"/>
              </a:rPr>
              <a:t>(</a:t>
            </a:r>
            <a:r>
              <a:rPr lang="ko-KR" altLang="en-US" sz="1000" b="1" dirty="0" smtClean="0">
                <a:latin typeface="Arial" panose="020B0604020202020204" pitchFamily="34" charset="0"/>
              </a:rPr>
              <a:t>닉네임</a:t>
            </a:r>
            <a:r>
              <a:rPr lang="en-US" altLang="ko-KR" sz="1000" b="1" dirty="0" smtClean="0">
                <a:latin typeface="Arial" panose="020B0604020202020204" pitchFamily="34" charset="0"/>
              </a:rPr>
              <a:t>/</a:t>
            </a:r>
            <a:r>
              <a:rPr lang="ko-KR" altLang="en-US" sz="1000" b="1" dirty="0" smtClean="0">
                <a:latin typeface="Arial" panose="020B0604020202020204" pitchFamily="34" charset="0"/>
              </a:rPr>
              <a:t>사업자명</a:t>
            </a:r>
            <a:r>
              <a:rPr lang="en-US" altLang="ko-KR" sz="1000" b="1" dirty="0" smtClean="0">
                <a:latin typeface="Arial" panose="020B0604020202020204" pitchFamily="34" charset="0"/>
              </a:rPr>
              <a:t>), </a:t>
            </a:r>
            <a:r>
              <a:rPr lang="en-US" altLang="ko-KR" sz="1000" b="1" dirty="0" err="1" smtClean="0">
                <a:latin typeface="Arial" panose="020B0604020202020204" pitchFamily="34" charset="0"/>
              </a:rPr>
              <a:t>profile_image_path</a:t>
            </a:r>
            <a:r>
              <a:rPr lang="en-US" altLang="ko-KR" sz="1000" b="1" dirty="0" smtClean="0">
                <a:latin typeface="Arial" panose="020B0604020202020204" pitchFamily="34" charset="0"/>
              </a:rPr>
              <a:t> </a:t>
            </a:r>
            <a:r>
              <a:rPr lang="ko-KR" altLang="en-US" sz="1000" b="1" dirty="0" smtClean="0">
                <a:latin typeface="Arial" panose="020B0604020202020204" pitchFamily="34" charset="0"/>
              </a:rPr>
              <a:t>정보 제공</a:t>
            </a:r>
            <a:r>
              <a:rPr lang="en-US" altLang="ko-KR" sz="1000" b="1" dirty="0" smtClean="0">
                <a:latin typeface="Arial" panose="020B0604020202020204" pitchFamily="34" charset="0"/>
              </a:rPr>
              <a:t>. </a:t>
            </a:r>
            <a:r>
              <a:rPr lang="ko-KR" altLang="en-US" sz="1000" b="1" dirty="0" smtClean="0">
                <a:latin typeface="Arial" panose="020B0604020202020204" pitchFamily="34" charset="0"/>
              </a:rPr>
              <a:t>하단의 화살표 버튼 </a:t>
            </a:r>
            <a:r>
              <a:rPr lang="en-US" altLang="ko-KR" sz="1000" b="1" dirty="0" smtClean="0">
                <a:latin typeface="Arial" panose="020B0604020202020204" pitchFamily="34" charset="0"/>
              </a:rPr>
              <a:t>- </a:t>
            </a:r>
            <a:r>
              <a:rPr lang="ko-KR" altLang="en-US" sz="1000" b="1" dirty="0">
                <a:latin typeface="Arial" panose="020B0604020202020204" pitchFamily="34" charset="0"/>
              </a:rPr>
              <a:t>보이기</a:t>
            </a:r>
            <a:r>
              <a:rPr lang="en-US" altLang="ko-KR" sz="1000" b="1" dirty="0">
                <a:latin typeface="Arial" panose="020B0604020202020204" pitchFamily="34" charset="0"/>
              </a:rPr>
              <a:t>/</a:t>
            </a:r>
            <a:r>
              <a:rPr lang="ko-KR" altLang="en-US" sz="1000" b="1" dirty="0">
                <a:latin typeface="Arial" panose="020B0604020202020204" pitchFamily="34" charset="0"/>
              </a:rPr>
              <a:t>숨기기 </a:t>
            </a:r>
            <a:r>
              <a:rPr lang="ko-KR" altLang="en-US" sz="1000" b="1" dirty="0" smtClean="0">
                <a:latin typeface="Arial" panose="020B0604020202020204" pitchFamily="34" charset="0"/>
              </a:rPr>
              <a:t>기</a:t>
            </a:r>
            <a:endParaRPr lang="en-US" altLang="ko-KR" sz="1000" b="1" dirty="0" smtClean="0">
              <a:latin typeface="Arial" panose="020B0604020202020204" pitchFamily="34" charset="0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7370000" y="2118584"/>
            <a:ext cx="252586" cy="252586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0" name="직선 화살표 연결선 29"/>
          <p:cNvCxnSpPr>
            <a:endCxn id="23" idx="3"/>
          </p:cNvCxnSpPr>
          <p:nvPr/>
        </p:nvCxnSpPr>
        <p:spPr>
          <a:xfrm flipH="1">
            <a:off x="5364230" y="2634071"/>
            <a:ext cx="1956150" cy="790346"/>
          </a:xfrm>
          <a:prstGeom prst="straightConnector1">
            <a:avLst/>
          </a:prstGeom>
          <a:ln w="31750">
            <a:solidFill>
              <a:srgbClr val="5B9BD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/>
          <p:cNvSpPr/>
          <p:nvPr/>
        </p:nvSpPr>
        <p:spPr>
          <a:xfrm>
            <a:off x="7365536" y="2480771"/>
            <a:ext cx="252586" cy="252586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144905" y="2605267"/>
            <a:ext cx="2219325" cy="1638300"/>
          </a:xfrm>
          <a:prstGeom prst="rect">
            <a:avLst/>
          </a:prstGeom>
        </p:spPr>
      </p:pic>
      <p:sp>
        <p:nvSpPr>
          <p:cNvPr id="40" name="직사각형 39"/>
          <p:cNvSpPr/>
          <p:nvPr/>
        </p:nvSpPr>
        <p:spPr>
          <a:xfrm>
            <a:off x="3235569" y="2934119"/>
            <a:ext cx="949465" cy="341644"/>
          </a:xfrm>
          <a:prstGeom prst="rect">
            <a:avLst/>
          </a:prstGeom>
          <a:solidFill>
            <a:srgbClr val="494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" name="직사각형 42"/>
          <p:cNvSpPr/>
          <p:nvPr/>
        </p:nvSpPr>
        <p:spPr>
          <a:xfrm>
            <a:off x="3368362" y="2605267"/>
            <a:ext cx="1776394" cy="2249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크기 조절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4543308" y="2944275"/>
            <a:ext cx="670572" cy="3080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300</a:t>
            </a:r>
            <a:endParaRPr lang="ko-KR" altLang="en-US" dirty="0"/>
          </a:p>
        </p:txBody>
      </p:sp>
      <p:sp>
        <p:nvSpPr>
          <p:cNvPr id="41" name="이등변 삼각형 40"/>
          <p:cNvSpPr/>
          <p:nvPr/>
        </p:nvSpPr>
        <p:spPr>
          <a:xfrm rot="10800000">
            <a:off x="5095786" y="3040622"/>
            <a:ext cx="158707" cy="150206"/>
          </a:xfrm>
          <a:prstGeom prst="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46" name="직선 화살표 연결선 45"/>
          <p:cNvCxnSpPr>
            <a:stCxn id="44" idx="1"/>
          </p:cNvCxnSpPr>
          <p:nvPr/>
        </p:nvCxnSpPr>
        <p:spPr>
          <a:xfrm flipH="1">
            <a:off x="2412156" y="3098300"/>
            <a:ext cx="2131152" cy="0"/>
          </a:xfrm>
          <a:prstGeom prst="straightConnector1">
            <a:avLst/>
          </a:prstGeom>
          <a:ln w="31750">
            <a:solidFill>
              <a:srgbClr val="5B9BD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/>
          <p:cNvSpPr/>
          <p:nvPr/>
        </p:nvSpPr>
        <p:spPr>
          <a:xfrm>
            <a:off x="1306286" y="2934119"/>
            <a:ext cx="1154907" cy="7335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Small(300px)</a:t>
            </a:r>
          </a:p>
          <a:p>
            <a:pPr algn="ctr"/>
            <a:r>
              <a:rPr lang="en-US" altLang="ko-KR" sz="1100" dirty="0" smtClean="0"/>
              <a:t>Medium(600px)</a:t>
            </a:r>
          </a:p>
          <a:p>
            <a:pPr algn="ctr"/>
            <a:r>
              <a:rPr lang="en-US" altLang="ko-KR" sz="1100" dirty="0" smtClean="0"/>
              <a:t>Big(900px</a:t>
            </a:r>
            <a:r>
              <a:rPr lang="en-US" altLang="ko-KR" sz="1100" dirty="0"/>
              <a:t>)</a:t>
            </a:r>
            <a:endParaRPr lang="ko-KR" altLang="en-US" sz="1100" dirty="0"/>
          </a:p>
          <a:p>
            <a:pPr algn="ctr"/>
            <a:r>
              <a:rPr lang="en-US" altLang="ko-KR" sz="1100" dirty="0" smtClean="0"/>
              <a:t>Custom</a:t>
            </a:r>
            <a:endParaRPr lang="ko-KR" altLang="en-US" sz="1100" dirty="0"/>
          </a:p>
        </p:txBody>
      </p:sp>
      <p:sp>
        <p:nvSpPr>
          <p:cNvPr id="50" name="직사각형 49"/>
          <p:cNvSpPr/>
          <p:nvPr/>
        </p:nvSpPr>
        <p:spPr>
          <a:xfrm>
            <a:off x="1085222" y="3920203"/>
            <a:ext cx="1375971" cy="2384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&lt;Custom </a:t>
            </a:r>
            <a:r>
              <a:rPr lang="ko-KR" altLang="en-US" sz="1100" dirty="0" err="1" smtClean="0"/>
              <a:t>선택시</a:t>
            </a:r>
            <a:r>
              <a:rPr lang="en-US" altLang="ko-KR" sz="1100" dirty="0" smtClean="0"/>
              <a:t>&gt;</a:t>
            </a:r>
            <a:endParaRPr lang="ko-KR" altLang="en-US" sz="1100" dirty="0"/>
          </a:p>
        </p:txBody>
      </p:sp>
      <p:cxnSp>
        <p:nvCxnSpPr>
          <p:cNvPr id="51" name="직선 화살표 연결선 50"/>
          <p:cNvCxnSpPr>
            <a:stCxn id="49" idx="2"/>
            <a:endCxn id="50" idx="0"/>
          </p:cNvCxnSpPr>
          <p:nvPr/>
        </p:nvCxnSpPr>
        <p:spPr>
          <a:xfrm flipH="1">
            <a:off x="1773208" y="3667648"/>
            <a:ext cx="110532" cy="252555"/>
          </a:xfrm>
          <a:prstGeom prst="straightConnector1">
            <a:avLst/>
          </a:prstGeom>
          <a:ln w="31750">
            <a:solidFill>
              <a:srgbClr val="5B9BD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그림 5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32591" y="4160935"/>
            <a:ext cx="2733675" cy="828675"/>
          </a:xfrm>
          <a:prstGeom prst="rect">
            <a:avLst/>
          </a:prstGeom>
        </p:spPr>
      </p:pic>
      <p:sp>
        <p:nvSpPr>
          <p:cNvPr id="59" name="TextBox 58"/>
          <p:cNvSpPr txBox="1"/>
          <p:nvPr/>
        </p:nvSpPr>
        <p:spPr>
          <a:xfrm>
            <a:off x="592853" y="4233651"/>
            <a:ext cx="2545824" cy="230832"/>
          </a:xfrm>
          <a:prstGeom prst="rect">
            <a:avLst/>
          </a:prstGeom>
          <a:solidFill>
            <a:srgbClr val="F7F7F7"/>
          </a:solidFill>
        </p:spPr>
        <p:txBody>
          <a:bodyPr wrap="square" rtlCol="0">
            <a:spAutoFit/>
          </a:bodyPr>
          <a:lstStyle/>
          <a:p>
            <a:r>
              <a:rPr lang="ko-KR" altLang="en-US" sz="900" dirty="0" smtClean="0"/>
              <a:t>삽입할 크기 </a:t>
            </a:r>
            <a:r>
              <a:rPr lang="en-US" altLang="ko-KR" sz="900" dirty="0" smtClean="0"/>
              <a:t>px </a:t>
            </a:r>
            <a:r>
              <a:rPr lang="ko-KR" altLang="en-US" sz="900" dirty="0" smtClean="0"/>
              <a:t>단위로 입력하세요</a:t>
            </a:r>
            <a:endParaRPr lang="ko-KR" altLang="en-US" sz="900" dirty="0"/>
          </a:p>
        </p:txBody>
      </p:sp>
      <p:sp>
        <p:nvSpPr>
          <p:cNvPr id="62" name="TextBox 61"/>
          <p:cNvSpPr txBox="1"/>
          <p:nvPr/>
        </p:nvSpPr>
        <p:spPr>
          <a:xfrm>
            <a:off x="2070225" y="4608622"/>
            <a:ext cx="318319" cy="230832"/>
          </a:xfrm>
          <a:prstGeom prst="rect">
            <a:avLst/>
          </a:prstGeom>
          <a:solidFill>
            <a:srgbClr val="F7F7F7"/>
          </a:solidFill>
        </p:spPr>
        <p:txBody>
          <a:bodyPr wrap="square" rtlCol="0">
            <a:spAutoFit/>
          </a:bodyPr>
          <a:lstStyle/>
          <a:p>
            <a:r>
              <a:rPr lang="en-US" altLang="ko-KR" sz="900" dirty="0" smtClean="0"/>
              <a:t>px</a:t>
            </a:r>
            <a:endParaRPr lang="ko-KR" altLang="en-US" sz="900" dirty="0"/>
          </a:p>
        </p:txBody>
      </p:sp>
      <p:pic>
        <p:nvPicPr>
          <p:cNvPr id="61" name="그림 6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27692" y="1657350"/>
            <a:ext cx="657225" cy="142875"/>
          </a:xfrm>
          <a:prstGeom prst="rect">
            <a:avLst/>
          </a:prstGeom>
        </p:spPr>
      </p:pic>
      <p:sp>
        <p:nvSpPr>
          <p:cNvPr id="64" name="직사각형 63"/>
          <p:cNvSpPr/>
          <p:nvPr/>
        </p:nvSpPr>
        <p:spPr>
          <a:xfrm>
            <a:off x="2170444" y="1007347"/>
            <a:ext cx="803868" cy="255802"/>
          </a:xfrm>
          <a:prstGeom prst="rect">
            <a:avLst/>
          </a:prstGeom>
          <a:solidFill>
            <a:srgbClr val="9391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0" name="그림 5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51418" y="1000335"/>
            <a:ext cx="2009775" cy="647700"/>
          </a:xfrm>
          <a:prstGeom prst="rect">
            <a:avLst/>
          </a:prstGeom>
        </p:spPr>
      </p:pic>
      <p:cxnSp>
        <p:nvCxnSpPr>
          <p:cNvPr id="68" name="직선 화살표 연결선 67"/>
          <p:cNvCxnSpPr>
            <a:stCxn id="60" idx="3"/>
            <a:endCxn id="71" idx="1"/>
          </p:cNvCxnSpPr>
          <p:nvPr/>
        </p:nvCxnSpPr>
        <p:spPr>
          <a:xfrm flipV="1">
            <a:off x="2461193" y="1301881"/>
            <a:ext cx="482166" cy="22304"/>
          </a:xfrm>
          <a:prstGeom prst="straightConnector1">
            <a:avLst/>
          </a:prstGeom>
          <a:ln w="31750">
            <a:solidFill>
              <a:srgbClr val="5B9BD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직사각형 70"/>
          <p:cNvSpPr/>
          <p:nvPr/>
        </p:nvSpPr>
        <p:spPr>
          <a:xfrm>
            <a:off x="2943359" y="1117176"/>
            <a:ext cx="1396738" cy="3694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err="1" smtClean="0"/>
              <a:t>display_name</a:t>
            </a:r>
            <a:endParaRPr lang="en-US" altLang="ko-KR" sz="1100" dirty="0"/>
          </a:p>
          <a:p>
            <a:pPr algn="ctr"/>
            <a:r>
              <a:rPr lang="en-US" altLang="ko-KR" sz="1100" dirty="0" err="1" smtClean="0"/>
              <a:t>profile_image_path</a:t>
            </a:r>
            <a:endParaRPr lang="ko-KR" altLang="en-US" sz="1100" dirty="0"/>
          </a:p>
        </p:txBody>
      </p:sp>
      <p:sp>
        <p:nvSpPr>
          <p:cNvPr id="74" name="직사각형 73"/>
          <p:cNvSpPr/>
          <p:nvPr/>
        </p:nvSpPr>
        <p:spPr>
          <a:xfrm>
            <a:off x="1306286" y="1386771"/>
            <a:ext cx="466921" cy="237120"/>
          </a:xfrm>
          <a:prstGeom prst="rect">
            <a:avLst/>
          </a:prstGeom>
          <a:solidFill>
            <a:srgbClr val="635D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32040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3420" y="326870"/>
            <a:ext cx="5248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공통 </a:t>
            </a:r>
            <a:r>
              <a:rPr lang="en-US" altLang="ko-KR" b="1" dirty="0" smtClean="0"/>
              <a:t>– VR Viewer[Web](1)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8128856" y="4089428"/>
            <a:ext cx="3820373" cy="18620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b="1" dirty="0" smtClean="0"/>
              <a:t>&lt; </a:t>
            </a:r>
            <a:r>
              <a:rPr lang="ko-KR" altLang="en-US" sz="1400" b="1" dirty="0" smtClean="0"/>
              <a:t>참고사항 </a:t>
            </a:r>
            <a:r>
              <a:rPr lang="en-US" altLang="ko-KR" sz="1400" b="1" dirty="0" smtClean="0"/>
              <a:t>&gt;</a:t>
            </a:r>
          </a:p>
          <a:p>
            <a:pPr algn="ctr"/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en-US" altLang="ko-KR" sz="1000" b="1" dirty="0" smtClean="0">
                <a:latin typeface="Arial" panose="020B0604020202020204" pitchFamily="34" charset="0"/>
                <a:hlinkClick r:id="rId2"/>
              </a:rPr>
              <a:t>Field</a:t>
            </a:r>
          </a:p>
          <a:p>
            <a:r>
              <a:rPr lang="ko-KR" altLang="en-US" sz="1000" b="1" dirty="0" smtClean="0">
                <a:latin typeface="Arial" panose="020B0604020202020204" pitchFamily="34" charset="0"/>
                <a:hlinkClick r:id="rId2"/>
              </a:rPr>
              <a:t>http</a:t>
            </a:r>
            <a:r>
              <a:rPr lang="ko-KR" altLang="en-US" sz="1000" b="1" dirty="0">
                <a:latin typeface="Arial" panose="020B0604020202020204" pitchFamily="34" charset="0"/>
                <a:hlinkClick r:id="rId2"/>
              </a:rPr>
              <a:t>://dev.moblab.kr/canvas-theme/HTML/component-editable.html</a:t>
            </a:r>
            <a:endParaRPr lang="en-US" altLang="ko-KR" sz="1000" b="1" dirty="0">
              <a:latin typeface="Arial" panose="020B0604020202020204" pitchFamily="34" charset="0"/>
            </a:endParaRPr>
          </a:p>
          <a:p>
            <a:endParaRPr lang="en-US" altLang="ko-KR" sz="1000" b="1" dirty="0" smtClean="0">
              <a:latin typeface="Arial" panose="020B0604020202020204" pitchFamily="34" charset="0"/>
            </a:endParaRPr>
          </a:p>
          <a:p>
            <a:pPr marL="171450" indent="-171450">
              <a:buFontTx/>
              <a:buChar char="-"/>
            </a:pPr>
            <a:r>
              <a:rPr lang="en-US" altLang="ko-KR" sz="1000" b="1" dirty="0" smtClean="0">
                <a:latin typeface="Arial" panose="020B0604020202020204" pitchFamily="34" charset="0"/>
              </a:rPr>
              <a:t>Icon</a:t>
            </a:r>
          </a:p>
          <a:p>
            <a:r>
              <a:rPr lang="en-US" altLang="ko-KR" sz="1000" b="1" dirty="0" smtClean="0">
                <a:latin typeface="Arial" panose="020B0604020202020204" pitchFamily="34" charset="0"/>
                <a:hlinkClick r:id="rId3"/>
              </a:rPr>
              <a:t>http</a:t>
            </a:r>
            <a:r>
              <a:rPr lang="en-US" altLang="ko-KR" sz="1000" b="1" dirty="0">
                <a:latin typeface="Arial" panose="020B0604020202020204" pitchFamily="34" charset="0"/>
                <a:hlinkClick r:id="rId3"/>
              </a:rPr>
              <a:t>://</a:t>
            </a:r>
            <a:r>
              <a:rPr lang="en-US" altLang="ko-KR" sz="1000" b="1" dirty="0" smtClean="0">
                <a:latin typeface="Arial" panose="020B0604020202020204" pitchFamily="34" charset="0"/>
                <a:hlinkClick r:id="rId3"/>
              </a:rPr>
              <a:t>dev.moblab.kr/canvas-theme/HTML/social-icons.html</a:t>
            </a:r>
            <a:endParaRPr lang="en-US" altLang="ko-KR" sz="1000" b="1" dirty="0" smtClean="0">
              <a:latin typeface="Arial" panose="020B0604020202020204" pitchFamily="34" charset="0"/>
            </a:endParaRPr>
          </a:p>
          <a:p>
            <a:endParaRPr lang="en-US" altLang="ko-KR" sz="1000" b="1" dirty="0">
              <a:latin typeface="Arial" panose="020B0604020202020204" pitchFamily="34" charset="0"/>
            </a:endParaRPr>
          </a:p>
          <a:p>
            <a:pPr marL="171450" indent="-171450">
              <a:buFontTx/>
              <a:buChar char="-"/>
            </a:pPr>
            <a:r>
              <a:rPr lang="ko-KR" altLang="en-US" sz="1000" b="1" dirty="0" smtClean="0">
                <a:latin typeface="Arial" panose="020B0604020202020204" pitchFamily="34" charset="0"/>
              </a:rPr>
              <a:t>접속경로</a:t>
            </a:r>
            <a:endParaRPr lang="en-US" altLang="ko-KR" sz="1000" b="1" dirty="0" smtClean="0">
              <a:latin typeface="Arial" panose="020B0604020202020204" pitchFamily="34" charset="0"/>
            </a:endParaRPr>
          </a:p>
          <a:p>
            <a:r>
              <a:rPr lang="en-US" altLang="ko-KR" sz="1000" b="1" dirty="0">
                <a:latin typeface="Arial" panose="020B0604020202020204" pitchFamily="34" charset="0"/>
              </a:rPr>
              <a:t>/post/embed/:ID</a:t>
            </a:r>
            <a:endParaRPr lang="ko-KR" altLang="en-US" sz="1000" b="1" dirty="0">
              <a:latin typeface="Arial" panose="020B0604020202020204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420" y="1009650"/>
            <a:ext cx="7210616" cy="5497830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1200529" y="5970384"/>
            <a:ext cx="5769614" cy="414751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0" name="직선 화살표 연결선 19"/>
          <p:cNvCxnSpPr>
            <a:stCxn id="9" idx="3"/>
            <a:endCxn id="25" idx="1"/>
          </p:cNvCxnSpPr>
          <p:nvPr/>
        </p:nvCxnSpPr>
        <p:spPr>
          <a:xfrm flipV="1">
            <a:off x="7664036" y="2143054"/>
            <a:ext cx="464820" cy="812968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8128856" y="6189512"/>
            <a:ext cx="98281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 dirty="0" smtClean="0">
                <a:latin typeface="Arial" panose="020B0604020202020204" pitchFamily="34" charset="0"/>
              </a:rPr>
              <a:t>현재 있는 </a:t>
            </a:r>
            <a:r>
              <a:rPr lang="ko-KR" altLang="en-US" sz="1000" b="1" dirty="0">
                <a:latin typeface="Arial" panose="020B0604020202020204" pitchFamily="34" charset="0"/>
              </a:rPr>
              <a:t>폼</a:t>
            </a:r>
            <a:endParaRPr lang="en-US" altLang="ko-KR" sz="1000" b="1" dirty="0" smtClean="0">
              <a:latin typeface="Arial" panose="020B0604020202020204" pitchFamily="34" charset="0"/>
            </a:endParaRPr>
          </a:p>
          <a:p>
            <a:pPr algn="ctr"/>
            <a:r>
              <a:rPr lang="ko-KR" altLang="en-US" sz="1000" b="1" dirty="0" smtClean="0">
                <a:latin typeface="Arial" panose="020B0604020202020204" pitchFamily="34" charset="0"/>
              </a:rPr>
              <a:t>그대로 사용</a:t>
            </a:r>
            <a:endParaRPr lang="ko-KR" altLang="ko-KR" sz="1000" b="1" dirty="0">
              <a:latin typeface="Arial" panose="020B0604020202020204" pitchFamily="34" charset="0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7315200" y="2099170"/>
            <a:ext cx="348836" cy="1713703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2" name="직선 화살표 연결선 11"/>
          <p:cNvCxnSpPr>
            <a:endCxn id="21" idx="1"/>
          </p:cNvCxnSpPr>
          <p:nvPr/>
        </p:nvCxnSpPr>
        <p:spPr>
          <a:xfrm>
            <a:off x="6979456" y="6185080"/>
            <a:ext cx="1149400" cy="204487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5"/>
          <a:srcRect t="18425" b="54079"/>
          <a:stretch/>
        </p:blipFill>
        <p:spPr>
          <a:xfrm>
            <a:off x="3077486" y="2027013"/>
            <a:ext cx="2381250" cy="489737"/>
          </a:xfrm>
          <a:prstGeom prst="rect">
            <a:avLst/>
          </a:prstGeom>
        </p:spPr>
      </p:pic>
      <p:pic>
        <p:nvPicPr>
          <p:cNvPr id="1026" name="Picture 2" descr="embed icon에 대한 이미지 검색결과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31" t="10948" r="13676" b="11679"/>
          <a:stretch/>
        </p:blipFill>
        <p:spPr bwMode="auto">
          <a:xfrm>
            <a:off x="7346477" y="2458013"/>
            <a:ext cx="286282" cy="303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24843" y="2772823"/>
            <a:ext cx="342900" cy="34290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20379" y="3127073"/>
            <a:ext cx="338478" cy="326244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20379" y="3455152"/>
            <a:ext cx="334224" cy="334224"/>
          </a:xfrm>
          <a:prstGeom prst="rect">
            <a:avLst/>
          </a:prstGeom>
        </p:spPr>
      </p:pic>
      <p:pic>
        <p:nvPicPr>
          <p:cNvPr id="1028" name="Picture 4" descr="링크 공유하기 아이콘에 대한 이미지 검색결과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4843" y="2099170"/>
            <a:ext cx="345421" cy="345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직선 화살표 연결선 23"/>
          <p:cNvCxnSpPr>
            <a:stCxn id="1028" idx="1"/>
            <a:endCxn id="11" idx="3"/>
          </p:cNvCxnSpPr>
          <p:nvPr/>
        </p:nvCxnSpPr>
        <p:spPr>
          <a:xfrm flipH="1">
            <a:off x="5458736" y="2271881"/>
            <a:ext cx="1866107" cy="1"/>
          </a:xfrm>
          <a:prstGeom prst="straightConnector1">
            <a:avLst/>
          </a:prstGeom>
          <a:ln w="31750">
            <a:solidFill>
              <a:srgbClr val="5B9BD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8128856" y="342561"/>
            <a:ext cx="3820373" cy="360098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1400" b="1" dirty="0"/>
              <a:t>&lt;</a:t>
            </a:r>
            <a:r>
              <a:rPr lang="ko-KR" altLang="en-US" sz="1400" b="1" dirty="0"/>
              <a:t>기능설명</a:t>
            </a:r>
            <a:r>
              <a:rPr lang="en-US" altLang="ko-KR" sz="1400" b="1" dirty="0"/>
              <a:t>&gt;</a:t>
            </a:r>
          </a:p>
          <a:p>
            <a:pPr algn="ctr"/>
            <a:endParaRPr lang="en-US" altLang="ko-KR" sz="1000" b="1" dirty="0" smtClean="0">
              <a:latin typeface="Arial" panose="020B0604020202020204" pitchFamily="34" charset="0"/>
            </a:endParaRPr>
          </a:p>
          <a:p>
            <a:pPr algn="ctr"/>
            <a:endParaRPr lang="en-US" altLang="ko-KR" sz="1000" b="1" dirty="0" smtClean="0">
              <a:latin typeface="Arial" panose="020B0604020202020204" pitchFamily="34" charset="0"/>
            </a:endParaRPr>
          </a:p>
          <a:p>
            <a:pPr algn="just"/>
            <a:r>
              <a:rPr lang="en-US" altLang="ko-KR" sz="1000" b="1" dirty="0" smtClean="0">
                <a:latin typeface="Arial" panose="020B0604020202020204" pitchFamily="34" charset="0"/>
              </a:rPr>
              <a:t>- </a:t>
            </a:r>
            <a:r>
              <a:rPr lang="ko-KR" altLang="en-US" sz="1000" b="1" dirty="0" smtClean="0">
                <a:latin typeface="Arial" panose="020B0604020202020204" pitchFamily="34" charset="0"/>
              </a:rPr>
              <a:t>링크공유</a:t>
            </a:r>
            <a:endParaRPr lang="en-US" altLang="ko-KR" sz="1000" b="1" dirty="0" smtClean="0">
              <a:latin typeface="Arial" panose="020B0604020202020204" pitchFamily="34" charset="0"/>
            </a:endParaRPr>
          </a:p>
          <a:p>
            <a:pPr algn="just"/>
            <a:r>
              <a:rPr lang="ko-KR" altLang="en-US" sz="1000" b="1" dirty="0" smtClean="0">
                <a:latin typeface="Arial" panose="020B0604020202020204" pitchFamily="34" charset="0"/>
              </a:rPr>
              <a:t>말 그대로 링크공유</a:t>
            </a:r>
            <a:r>
              <a:rPr lang="en-US" altLang="ko-KR" sz="1000" b="1" dirty="0" smtClean="0">
                <a:latin typeface="Arial" panose="020B0604020202020204" pitchFamily="34" charset="0"/>
              </a:rPr>
              <a:t>, </a:t>
            </a:r>
            <a:r>
              <a:rPr lang="ko-KR" altLang="en-US" sz="1000" b="1" dirty="0" smtClean="0">
                <a:latin typeface="Arial" panose="020B0604020202020204" pitchFamily="34" charset="0"/>
              </a:rPr>
              <a:t>현재 페이지의 </a:t>
            </a:r>
            <a:r>
              <a:rPr lang="en-US" altLang="ko-KR" sz="1000" b="1" dirty="0" err="1" smtClean="0">
                <a:latin typeface="Arial" panose="020B0604020202020204" pitchFamily="34" charset="0"/>
              </a:rPr>
              <a:t>url</a:t>
            </a:r>
            <a:r>
              <a:rPr lang="ko-KR" altLang="en-US" sz="1000" b="1" dirty="0" smtClean="0">
                <a:latin typeface="Arial" panose="020B0604020202020204" pitchFamily="34" charset="0"/>
              </a:rPr>
              <a:t>을 클립보드로 복사할 수 있게 함</a:t>
            </a:r>
            <a:r>
              <a:rPr lang="en-US" altLang="ko-KR" sz="1000" b="1" dirty="0" smtClean="0">
                <a:latin typeface="Arial" panose="020B0604020202020204" pitchFamily="34" charset="0"/>
              </a:rPr>
              <a:t>. Copy</a:t>
            </a:r>
            <a:r>
              <a:rPr lang="ko-KR" altLang="en-US" sz="1000" b="1" dirty="0" smtClean="0">
                <a:latin typeface="Arial" panose="020B0604020202020204" pitchFamily="34" charset="0"/>
              </a:rPr>
              <a:t>를 </a:t>
            </a:r>
            <a:r>
              <a:rPr lang="ko-KR" altLang="en-US" sz="1000" b="1" dirty="0" err="1" smtClean="0">
                <a:latin typeface="Arial" panose="020B0604020202020204" pitchFamily="34" charset="0"/>
              </a:rPr>
              <a:t>클릭시</a:t>
            </a:r>
            <a:r>
              <a:rPr lang="ko-KR" altLang="en-US" sz="1000" b="1" dirty="0" smtClean="0">
                <a:latin typeface="Arial" panose="020B0604020202020204" pitchFamily="34" charset="0"/>
              </a:rPr>
              <a:t> 클립보드에 </a:t>
            </a:r>
            <a:r>
              <a:rPr lang="en-US" altLang="ko-KR" sz="1000" b="1" dirty="0" err="1" smtClean="0">
                <a:latin typeface="Arial" panose="020B0604020202020204" pitchFamily="34" charset="0"/>
              </a:rPr>
              <a:t>url</a:t>
            </a:r>
            <a:r>
              <a:rPr lang="ko-KR" altLang="en-US" sz="1000" b="1" dirty="0" smtClean="0">
                <a:latin typeface="Arial" panose="020B0604020202020204" pitchFamily="34" charset="0"/>
              </a:rPr>
              <a:t>이 복사된다</a:t>
            </a:r>
            <a:endParaRPr lang="en-US" altLang="ko-KR" sz="1000" b="1" dirty="0" smtClean="0">
              <a:latin typeface="Arial" panose="020B0604020202020204" pitchFamily="34" charset="0"/>
            </a:endParaRPr>
          </a:p>
          <a:p>
            <a:pPr algn="just"/>
            <a:endParaRPr lang="en-US" altLang="ko-KR" sz="1000" b="1" dirty="0" smtClean="0">
              <a:latin typeface="Arial" panose="020B0604020202020204" pitchFamily="34" charset="0"/>
            </a:endParaRPr>
          </a:p>
          <a:p>
            <a:pPr marL="171450" indent="-171450" algn="just">
              <a:buFontTx/>
              <a:buChar char="-"/>
            </a:pPr>
            <a:r>
              <a:rPr lang="en-US" altLang="ko-KR" sz="1000" b="1" dirty="0" smtClean="0">
                <a:latin typeface="Arial" panose="020B0604020202020204" pitchFamily="34" charset="0"/>
              </a:rPr>
              <a:t>Embed(iframe)</a:t>
            </a:r>
          </a:p>
          <a:p>
            <a:pPr algn="just"/>
            <a:r>
              <a:rPr lang="ko-KR" altLang="en-US" sz="1000" b="1" dirty="0" smtClean="0">
                <a:latin typeface="Arial" panose="020B0604020202020204" pitchFamily="34" charset="0"/>
              </a:rPr>
              <a:t>홈페이지</a:t>
            </a:r>
            <a:r>
              <a:rPr lang="en-US" altLang="ko-KR" sz="1000" b="1" dirty="0" smtClean="0">
                <a:latin typeface="Arial" panose="020B0604020202020204" pitchFamily="34" charset="0"/>
              </a:rPr>
              <a:t>, </a:t>
            </a:r>
            <a:r>
              <a:rPr lang="ko-KR" altLang="en-US" sz="1000" b="1" dirty="0" smtClean="0">
                <a:latin typeface="Arial" panose="020B0604020202020204" pitchFamily="34" charset="0"/>
              </a:rPr>
              <a:t>각종 </a:t>
            </a:r>
            <a:r>
              <a:rPr lang="ko-KR" altLang="en-US" sz="1000" b="1" dirty="0" err="1" smtClean="0">
                <a:latin typeface="Arial" panose="020B0604020202020204" pitchFamily="34" charset="0"/>
              </a:rPr>
              <a:t>게시글에</a:t>
            </a:r>
            <a:r>
              <a:rPr lang="ko-KR" altLang="en-US" sz="1000" b="1" dirty="0" smtClean="0">
                <a:latin typeface="Arial" panose="020B0604020202020204" pitchFamily="34" charset="0"/>
              </a:rPr>
              <a:t> 링크형태가 아닌 </a:t>
            </a:r>
            <a:r>
              <a:rPr lang="en-US" altLang="ko-KR" sz="1000" b="1" dirty="0" smtClean="0">
                <a:latin typeface="Arial" panose="020B0604020202020204" pitchFamily="34" charset="0"/>
              </a:rPr>
              <a:t>iframe</a:t>
            </a:r>
            <a:r>
              <a:rPr lang="ko-KR" altLang="en-US" sz="1000" b="1" dirty="0" smtClean="0">
                <a:latin typeface="Arial" panose="020B0604020202020204" pitchFamily="34" charset="0"/>
              </a:rPr>
              <a:t>형태로 삽입하는 기능</a:t>
            </a:r>
            <a:r>
              <a:rPr lang="en-US" altLang="ko-KR" sz="1000" b="1" dirty="0" smtClean="0">
                <a:latin typeface="Arial" panose="020B0604020202020204" pitchFamily="34" charset="0"/>
              </a:rPr>
              <a:t>.</a:t>
            </a:r>
          </a:p>
          <a:p>
            <a:pPr algn="just"/>
            <a:r>
              <a:rPr lang="ko-KR" altLang="en-US" sz="1000" b="1" dirty="0" smtClean="0">
                <a:latin typeface="Arial" panose="020B0604020202020204" pitchFamily="34" charset="0"/>
              </a:rPr>
              <a:t>삽입 </a:t>
            </a:r>
            <a:r>
              <a:rPr lang="en-US" altLang="ko-KR" sz="1000" b="1" dirty="0" err="1" smtClean="0">
                <a:latin typeface="Arial" panose="020B0604020202020204" pitchFamily="34" charset="0"/>
              </a:rPr>
              <a:t>url</a:t>
            </a:r>
            <a:r>
              <a:rPr lang="en-US" altLang="ko-KR" sz="1000" b="1" dirty="0" smtClean="0">
                <a:latin typeface="Arial" panose="020B0604020202020204" pitchFamily="34" charset="0"/>
              </a:rPr>
              <a:t> </a:t>
            </a:r>
            <a:r>
              <a:rPr lang="ko-KR" altLang="en-US" sz="1000" b="1" dirty="0" smtClean="0">
                <a:latin typeface="Arial" panose="020B0604020202020204" pitchFamily="34" charset="0"/>
              </a:rPr>
              <a:t>생성시 </a:t>
            </a:r>
            <a:r>
              <a:rPr lang="en-US" altLang="ko-KR" sz="1000" b="1" dirty="0" smtClean="0">
                <a:latin typeface="Arial" panose="020B0604020202020204" pitchFamily="34" charset="0"/>
              </a:rPr>
              <a:t>Width</a:t>
            </a:r>
            <a:r>
              <a:rPr lang="ko-KR" altLang="en-US" sz="1000" b="1" dirty="0" smtClean="0">
                <a:latin typeface="Arial" panose="020B0604020202020204" pitchFamily="34" charset="0"/>
              </a:rPr>
              <a:t>는 </a:t>
            </a:r>
            <a:r>
              <a:rPr lang="en-US" altLang="ko-KR" sz="1000" b="1" dirty="0" smtClean="0">
                <a:latin typeface="Arial" panose="020B0604020202020204" pitchFamily="34" charset="0"/>
              </a:rPr>
              <a:t>100%</a:t>
            </a:r>
            <a:r>
              <a:rPr lang="ko-KR" altLang="en-US" sz="1000" b="1" dirty="0" smtClean="0">
                <a:latin typeface="Arial" panose="020B0604020202020204" pitchFamily="34" charset="0"/>
              </a:rPr>
              <a:t>로 지정하며</a:t>
            </a:r>
            <a:r>
              <a:rPr lang="en-US" altLang="ko-KR" sz="1000" b="1" dirty="0" smtClean="0">
                <a:latin typeface="Arial" panose="020B0604020202020204" pitchFamily="34" charset="0"/>
              </a:rPr>
              <a:t>, </a:t>
            </a:r>
            <a:r>
              <a:rPr lang="en-US" altLang="ko-KR" sz="1000" b="1" dirty="0" err="1" smtClean="0">
                <a:latin typeface="Arial" panose="020B0604020202020204" pitchFamily="34" charset="0"/>
              </a:rPr>
              <a:t>heigh</a:t>
            </a:r>
            <a:r>
              <a:rPr lang="ko-KR" altLang="en-US" sz="1000" b="1" dirty="0" smtClean="0">
                <a:latin typeface="Arial" panose="020B0604020202020204" pitchFamily="34" charset="0"/>
              </a:rPr>
              <a:t>는 </a:t>
            </a:r>
            <a:r>
              <a:rPr lang="en-US" altLang="ko-KR" sz="1000" b="1" dirty="0" smtClean="0">
                <a:latin typeface="Arial" panose="020B0604020202020204" pitchFamily="34" charset="0"/>
              </a:rPr>
              <a:t>select-[Small(300px), Medium(600px), Big(900px), Custom(</a:t>
            </a:r>
            <a:r>
              <a:rPr lang="ko-KR" altLang="en-US" sz="1000" b="1" dirty="0" err="1" smtClean="0">
                <a:latin typeface="Arial" panose="020B0604020202020204" pitchFamily="34" charset="0"/>
              </a:rPr>
              <a:t>사이즈입력창</a:t>
            </a:r>
            <a:r>
              <a:rPr lang="ko-KR" altLang="en-US" sz="1000" b="1" dirty="0" smtClean="0">
                <a:latin typeface="Arial" panose="020B0604020202020204" pitchFamily="34" charset="0"/>
              </a:rPr>
              <a:t> 생성</a:t>
            </a:r>
            <a:r>
              <a:rPr lang="en-US" altLang="ko-KR" sz="1000" b="1" dirty="0" smtClean="0">
                <a:latin typeface="Arial" panose="020B0604020202020204" pitchFamily="34" charset="0"/>
              </a:rPr>
              <a:t>]</a:t>
            </a:r>
            <a:r>
              <a:rPr lang="ko-KR" altLang="en-US" sz="1000" b="1" dirty="0" smtClean="0">
                <a:latin typeface="Arial" panose="020B0604020202020204" pitchFamily="34" charset="0"/>
              </a:rPr>
              <a:t>으로 제작</a:t>
            </a:r>
            <a:endParaRPr lang="en-US" altLang="ko-KR" sz="1000" b="1" dirty="0" smtClean="0">
              <a:latin typeface="Arial" panose="020B0604020202020204" pitchFamily="34" charset="0"/>
            </a:endParaRPr>
          </a:p>
          <a:p>
            <a:pPr algn="just"/>
            <a:r>
              <a:rPr lang="ko-KR" altLang="en-US" sz="1000" b="1" dirty="0" smtClean="0">
                <a:latin typeface="Arial" panose="020B0604020202020204" pitchFamily="34" charset="0"/>
              </a:rPr>
              <a:t>입력되는 코드에 따라 하단의 </a:t>
            </a:r>
            <a:r>
              <a:rPr lang="en-US" altLang="ko-KR" sz="1000" b="1" dirty="0" err="1" smtClean="0">
                <a:latin typeface="Arial" panose="020B0604020202020204" pitchFamily="34" charset="0"/>
              </a:rPr>
              <a:t>url</a:t>
            </a:r>
            <a:r>
              <a:rPr lang="ko-KR" altLang="en-US" sz="1000" b="1" dirty="0" smtClean="0">
                <a:latin typeface="Arial" panose="020B0604020202020204" pitchFamily="34" charset="0"/>
              </a:rPr>
              <a:t>이 동적으로 생성된다</a:t>
            </a:r>
            <a:r>
              <a:rPr lang="en-US" altLang="ko-KR" sz="1000" b="1" dirty="0" smtClean="0">
                <a:latin typeface="Arial" panose="020B0604020202020204" pitchFamily="34" charset="0"/>
              </a:rPr>
              <a:t>.</a:t>
            </a:r>
          </a:p>
          <a:p>
            <a:pPr algn="just"/>
            <a:r>
              <a:rPr lang="en-US" altLang="ko-KR" sz="1000" b="1" dirty="0" smtClean="0">
                <a:latin typeface="Arial" panose="020B0604020202020204" pitchFamily="34" charset="0"/>
              </a:rPr>
              <a:t>Copy</a:t>
            </a:r>
            <a:r>
              <a:rPr lang="ko-KR" altLang="en-US" sz="1000" b="1" dirty="0" smtClean="0">
                <a:latin typeface="Arial" panose="020B0604020202020204" pitchFamily="34" charset="0"/>
              </a:rPr>
              <a:t>를 </a:t>
            </a:r>
            <a:r>
              <a:rPr lang="ko-KR" altLang="en-US" sz="1000" b="1" dirty="0" err="1" smtClean="0">
                <a:latin typeface="Arial" panose="020B0604020202020204" pitchFamily="34" charset="0"/>
              </a:rPr>
              <a:t>클릭시</a:t>
            </a:r>
            <a:r>
              <a:rPr lang="ko-KR" altLang="en-US" sz="1000" b="1" dirty="0" smtClean="0">
                <a:latin typeface="Arial" panose="020B0604020202020204" pitchFamily="34" charset="0"/>
              </a:rPr>
              <a:t> 클립보드에 생성된 </a:t>
            </a:r>
            <a:r>
              <a:rPr lang="en-US" altLang="ko-KR" sz="1000" b="1" dirty="0" err="1" smtClean="0">
                <a:latin typeface="Arial" panose="020B0604020202020204" pitchFamily="34" charset="0"/>
              </a:rPr>
              <a:t>url</a:t>
            </a:r>
            <a:r>
              <a:rPr lang="ko-KR" altLang="en-US" sz="1000" b="1" dirty="0" smtClean="0">
                <a:latin typeface="Arial" panose="020B0604020202020204" pitchFamily="34" charset="0"/>
              </a:rPr>
              <a:t>이 복사된다</a:t>
            </a:r>
            <a:r>
              <a:rPr lang="en-US" altLang="ko-KR" sz="1000" b="1" dirty="0" smtClean="0">
                <a:latin typeface="Arial" panose="020B0604020202020204" pitchFamily="34" charset="0"/>
              </a:rPr>
              <a:t>.</a:t>
            </a:r>
          </a:p>
          <a:p>
            <a:pPr algn="just"/>
            <a:endParaRPr lang="en-US" altLang="ko-KR" sz="1000" b="1" dirty="0">
              <a:latin typeface="Arial" panose="020B0604020202020204" pitchFamily="34" charset="0"/>
            </a:endParaRPr>
          </a:p>
          <a:p>
            <a:pPr algn="just"/>
            <a:r>
              <a:rPr lang="en-US" altLang="ko-KR" sz="1000" b="1" dirty="0" smtClean="0">
                <a:latin typeface="Arial" panose="020B0604020202020204" pitchFamily="34" charset="0"/>
              </a:rPr>
              <a:t>- Facebook/</a:t>
            </a:r>
            <a:r>
              <a:rPr lang="ko-KR" altLang="en-US" sz="1000" b="1" dirty="0" err="1" smtClean="0">
                <a:latin typeface="Arial" panose="020B0604020202020204" pitchFamily="34" charset="0"/>
              </a:rPr>
              <a:t>카카오톡</a:t>
            </a:r>
            <a:r>
              <a:rPr lang="en-US" altLang="ko-KR" sz="1000" b="1" dirty="0" smtClean="0">
                <a:latin typeface="Arial" panose="020B0604020202020204" pitchFamily="34" charset="0"/>
              </a:rPr>
              <a:t>/</a:t>
            </a:r>
            <a:r>
              <a:rPr lang="ko-KR" altLang="en-US" sz="1000" b="1" dirty="0" err="1" smtClean="0">
                <a:latin typeface="Arial" panose="020B0604020202020204" pitchFamily="34" charset="0"/>
              </a:rPr>
              <a:t>네이버밴드</a:t>
            </a:r>
            <a:r>
              <a:rPr lang="ko-KR" altLang="en-US" sz="1000" b="1" dirty="0" smtClean="0">
                <a:latin typeface="Arial" panose="020B0604020202020204" pitchFamily="34" charset="0"/>
              </a:rPr>
              <a:t> 공유하기</a:t>
            </a:r>
            <a:r>
              <a:rPr lang="en-US" altLang="ko-KR" sz="1000" b="1" dirty="0" smtClean="0">
                <a:latin typeface="Arial" panose="020B0604020202020204" pitchFamily="34" charset="0"/>
              </a:rPr>
              <a:t>,</a:t>
            </a:r>
          </a:p>
          <a:p>
            <a:pPr algn="just"/>
            <a:r>
              <a:rPr lang="ko-KR" altLang="en-US" sz="1000" b="1" dirty="0" smtClean="0">
                <a:latin typeface="Arial" panose="020B0604020202020204" pitchFamily="34" charset="0"/>
              </a:rPr>
              <a:t>각 </a:t>
            </a:r>
            <a:r>
              <a:rPr lang="en-US" altLang="ko-KR" sz="1000" b="1" dirty="0" smtClean="0">
                <a:latin typeface="Arial" panose="020B0604020202020204" pitchFamily="34" charset="0"/>
              </a:rPr>
              <a:t>SDK</a:t>
            </a:r>
            <a:r>
              <a:rPr lang="ko-KR" altLang="en-US" sz="1000" b="1" dirty="0" smtClean="0">
                <a:latin typeface="Arial" panose="020B0604020202020204" pitchFamily="34" charset="0"/>
              </a:rPr>
              <a:t>를 이용한 공유하기 기능 구현</a:t>
            </a:r>
            <a:endParaRPr lang="en-US" altLang="ko-KR" sz="1000" b="1" dirty="0" smtClean="0">
              <a:latin typeface="Arial" panose="020B0604020202020204" pitchFamily="34" charset="0"/>
            </a:endParaRPr>
          </a:p>
          <a:p>
            <a:pPr algn="just"/>
            <a:endParaRPr lang="en-US" altLang="ko-KR" sz="1000" b="1" dirty="0" smtClean="0">
              <a:latin typeface="Arial" panose="020B0604020202020204" pitchFamily="34" charset="0"/>
            </a:endParaRPr>
          </a:p>
          <a:p>
            <a:pPr marL="171450" indent="-171450" algn="just">
              <a:buFontTx/>
              <a:buChar char="-"/>
            </a:pPr>
            <a:r>
              <a:rPr lang="ko-KR" altLang="en-US" sz="1000" b="1" dirty="0" smtClean="0">
                <a:latin typeface="Arial" panose="020B0604020202020204" pitchFamily="34" charset="0"/>
              </a:rPr>
              <a:t>글을 작성한 </a:t>
            </a:r>
            <a:r>
              <a:rPr lang="en-US" altLang="ko-KR" sz="1000" b="1" dirty="0" smtClean="0">
                <a:latin typeface="Arial" panose="020B0604020202020204" pitchFamily="34" charset="0"/>
              </a:rPr>
              <a:t>User </a:t>
            </a:r>
            <a:r>
              <a:rPr lang="ko-KR" altLang="en-US" sz="1000" b="1" dirty="0" smtClean="0">
                <a:latin typeface="Arial" panose="020B0604020202020204" pitchFamily="34" charset="0"/>
              </a:rPr>
              <a:t>정보 보여주기</a:t>
            </a:r>
            <a:endParaRPr lang="en-US" altLang="ko-KR" sz="1000" b="1" dirty="0" smtClean="0">
              <a:latin typeface="Arial" panose="020B0604020202020204" pitchFamily="34" charset="0"/>
            </a:endParaRPr>
          </a:p>
          <a:p>
            <a:pPr algn="just"/>
            <a:r>
              <a:rPr lang="en-US" altLang="ko-KR" sz="1000" b="1" dirty="0" err="1" smtClean="0">
                <a:latin typeface="Arial" panose="020B0604020202020204" pitchFamily="34" charset="0"/>
              </a:rPr>
              <a:t>display_name</a:t>
            </a:r>
            <a:r>
              <a:rPr lang="en-US" altLang="ko-KR" sz="1000" b="1" dirty="0" smtClean="0">
                <a:latin typeface="Arial" panose="020B0604020202020204" pitchFamily="34" charset="0"/>
              </a:rPr>
              <a:t>(</a:t>
            </a:r>
            <a:r>
              <a:rPr lang="ko-KR" altLang="en-US" sz="1000" b="1" dirty="0" smtClean="0">
                <a:latin typeface="Arial" panose="020B0604020202020204" pitchFamily="34" charset="0"/>
              </a:rPr>
              <a:t>닉네임</a:t>
            </a:r>
            <a:r>
              <a:rPr lang="en-US" altLang="ko-KR" sz="1000" b="1" dirty="0" smtClean="0">
                <a:latin typeface="Arial" panose="020B0604020202020204" pitchFamily="34" charset="0"/>
              </a:rPr>
              <a:t>/</a:t>
            </a:r>
            <a:r>
              <a:rPr lang="ko-KR" altLang="en-US" sz="1000" b="1" dirty="0" smtClean="0">
                <a:latin typeface="Arial" panose="020B0604020202020204" pitchFamily="34" charset="0"/>
              </a:rPr>
              <a:t>사업자명</a:t>
            </a:r>
            <a:r>
              <a:rPr lang="en-US" altLang="ko-KR" sz="1000" b="1" dirty="0" smtClean="0">
                <a:latin typeface="Arial" panose="020B0604020202020204" pitchFamily="34" charset="0"/>
              </a:rPr>
              <a:t>), </a:t>
            </a:r>
            <a:r>
              <a:rPr lang="en-US" altLang="ko-KR" sz="1000" b="1" dirty="0" err="1" smtClean="0">
                <a:latin typeface="Arial" panose="020B0604020202020204" pitchFamily="34" charset="0"/>
              </a:rPr>
              <a:t>profile_image_path</a:t>
            </a:r>
            <a:r>
              <a:rPr lang="en-US" altLang="ko-KR" sz="1000" b="1" dirty="0" smtClean="0">
                <a:latin typeface="Arial" panose="020B0604020202020204" pitchFamily="34" charset="0"/>
              </a:rPr>
              <a:t> </a:t>
            </a:r>
            <a:r>
              <a:rPr lang="ko-KR" altLang="en-US" sz="1000" b="1" dirty="0" smtClean="0">
                <a:latin typeface="Arial" panose="020B0604020202020204" pitchFamily="34" charset="0"/>
              </a:rPr>
              <a:t>정보 제공</a:t>
            </a:r>
            <a:r>
              <a:rPr lang="en-US" altLang="ko-KR" sz="1000" b="1" dirty="0" smtClean="0">
                <a:latin typeface="Arial" panose="020B0604020202020204" pitchFamily="34" charset="0"/>
              </a:rPr>
              <a:t>. </a:t>
            </a:r>
            <a:r>
              <a:rPr lang="ko-KR" altLang="en-US" sz="1000" b="1" dirty="0" smtClean="0">
                <a:latin typeface="Arial" panose="020B0604020202020204" pitchFamily="34" charset="0"/>
              </a:rPr>
              <a:t>하단의 화살표 버튼 </a:t>
            </a:r>
            <a:r>
              <a:rPr lang="en-US" altLang="ko-KR" sz="1000" b="1" dirty="0" smtClean="0">
                <a:latin typeface="Arial" panose="020B0604020202020204" pitchFamily="34" charset="0"/>
              </a:rPr>
              <a:t>- </a:t>
            </a:r>
            <a:r>
              <a:rPr lang="ko-KR" altLang="en-US" sz="1000" b="1" dirty="0">
                <a:latin typeface="Arial" panose="020B0604020202020204" pitchFamily="34" charset="0"/>
              </a:rPr>
              <a:t>보이기</a:t>
            </a:r>
            <a:r>
              <a:rPr lang="en-US" altLang="ko-KR" sz="1000" b="1" dirty="0">
                <a:latin typeface="Arial" panose="020B0604020202020204" pitchFamily="34" charset="0"/>
              </a:rPr>
              <a:t>/</a:t>
            </a:r>
            <a:r>
              <a:rPr lang="ko-KR" altLang="en-US" sz="1000" b="1" dirty="0">
                <a:latin typeface="Arial" panose="020B0604020202020204" pitchFamily="34" charset="0"/>
              </a:rPr>
              <a:t>숨기기 </a:t>
            </a:r>
            <a:r>
              <a:rPr lang="ko-KR" altLang="en-US" sz="1000" b="1" dirty="0" smtClean="0">
                <a:latin typeface="Arial" panose="020B0604020202020204" pitchFamily="34" charset="0"/>
              </a:rPr>
              <a:t>기</a:t>
            </a:r>
            <a:endParaRPr lang="en-US" altLang="ko-KR" sz="1000" b="1" dirty="0" smtClean="0">
              <a:latin typeface="Arial" panose="020B0604020202020204" pitchFamily="34" charset="0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7370000" y="2118584"/>
            <a:ext cx="252586" cy="252586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0" name="직선 화살표 연결선 29"/>
          <p:cNvCxnSpPr>
            <a:endCxn id="23" idx="3"/>
          </p:cNvCxnSpPr>
          <p:nvPr/>
        </p:nvCxnSpPr>
        <p:spPr>
          <a:xfrm flipH="1">
            <a:off x="5364230" y="2634071"/>
            <a:ext cx="1956150" cy="790346"/>
          </a:xfrm>
          <a:prstGeom prst="straightConnector1">
            <a:avLst/>
          </a:prstGeom>
          <a:ln w="31750">
            <a:solidFill>
              <a:srgbClr val="5B9BD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/>
          <p:cNvSpPr/>
          <p:nvPr/>
        </p:nvSpPr>
        <p:spPr>
          <a:xfrm>
            <a:off x="7365536" y="2480771"/>
            <a:ext cx="252586" cy="252586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144905" y="2605267"/>
            <a:ext cx="2219325" cy="1638300"/>
          </a:xfrm>
          <a:prstGeom prst="rect">
            <a:avLst/>
          </a:prstGeom>
        </p:spPr>
      </p:pic>
      <p:sp>
        <p:nvSpPr>
          <p:cNvPr id="40" name="직사각형 39"/>
          <p:cNvSpPr/>
          <p:nvPr/>
        </p:nvSpPr>
        <p:spPr>
          <a:xfrm>
            <a:off x="3235569" y="2934119"/>
            <a:ext cx="949465" cy="341644"/>
          </a:xfrm>
          <a:prstGeom prst="rect">
            <a:avLst/>
          </a:prstGeom>
          <a:solidFill>
            <a:srgbClr val="494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" name="직사각형 42"/>
          <p:cNvSpPr/>
          <p:nvPr/>
        </p:nvSpPr>
        <p:spPr>
          <a:xfrm>
            <a:off x="3368362" y="2605267"/>
            <a:ext cx="1776394" cy="2249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크기 조절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4543308" y="2944275"/>
            <a:ext cx="670572" cy="3080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300</a:t>
            </a:r>
            <a:endParaRPr lang="ko-KR" altLang="en-US" dirty="0"/>
          </a:p>
        </p:txBody>
      </p:sp>
      <p:sp>
        <p:nvSpPr>
          <p:cNvPr id="41" name="이등변 삼각형 40"/>
          <p:cNvSpPr/>
          <p:nvPr/>
        </p:nvSpPr>
        <p:spPr>
          <a:xfrm rot="10800000">
            <a:off x="5095786" y="3040622"/>
            <a:ext cx="158707" cy="150206"/>
          </a:xfrm>
          <a:prstGeom prst="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46" name="직선 화살표 연결선 45"/>
          <p:cNvCxnSpPr>
            <a:stCxn id="44" idx="1"/>
          </p:cNvCxnSpPr>
          <p:nvPr/>
        </p:nvCxnSpPr>
        <p:spPr>
          <a:xfrm flipH="1">
            <a:off x="2412156" y="3098300"/>
            <a:ext cx="2131152" cy="0"/>
          </a:xfrm>
          <a:prstGeom prst="straightConnector1">
            <a:avLst/>
          </a:prstGeom>
          <a:ln w="31750">
            <a:solidFill>
              <a:srgbClr val="5B9BD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/>
          <p:cNvSpPr/>
          <p:nvPr/>
        </p:nvSpPr>
        <p:spPr>
          <a:xfrm>
            <a:off x="1306286" y="2934119"/>
            <a:ext cx="1154907" cy="7335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Small(300px)</a:t>
            </a:r>
          </a:p>
          <a:p>
            <a:pPr algn="ctr"/>
            <a:r>
              <a:rPr lang="en-US" altLang="ko-KR" sz="1100" dirty="0" smtClean="0"/>
              <a:t>Medium(600px)</a:t>
            </a:r>
          </a:p>
          <a:p>
            <a:pPr algn="ctr"/>
            <a:r>
              <a:rPr lang="en-US" altLang="ko-KR" sz="1100" dirty="0" smtClean="0"/>
              <a:t>Big(900px</a:t>
            </a:r>
            <a:r>
              <a:rPr lang="en-US" altLang="ko-KR" sz="1100" dirty="0"/>
              <a:t>)</a:t>
            </a:r>
            <a:endParaRPr lang="ko-KR" altLang="en-US" sz="1100" dirty="0"/>
          </a:p>
          <a:p>
            <a:pPr algn="ctr"/>
            <a:r>
              <a:rPr lang="en-US" altLang="ko-KR" sz="1100" dirty="0" smtClean="0"/>
              <a:t>Custom</a:t>
            </a:r>
            <a:endParaRPr lang="ko-KR" altLang="en-US" sz="1100" dirty="0"/>
          </a:p>
        </p:txBody>
      </p:sp>
      <p:sp>
        <p:nvSpPr>
          <p:cNvPr id="50" name="직사각형 49"/>
          <p:cNvSpPr/>
          <p:nvPr/>
        </p:nvSpPr>
        <p:spPr>
          <a:xfrm>
            <a:off x="1085222" y="3920203"/>
            <a:ext cx="1375971" cy="2384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&lt;Custom </a:t>
            </a:r>
            <a:r>
              <a:rPr lang="ko-KR" altLang="en-US" sz="1100" dirty="0" err="1" smtClean="0"/>
              <a:t>선택시</a:t>
            </a:r>
            <a:r>
              <a:rPr lang="en-US" altLang="ko-KR" sz="1100" dirty="0" smtClean="0"/>
              <a:t>&gt;</a:t>
            </a:r>
            <a:endParaRPr lang="ko-KR" altLang="en-US" sz="1100" dirty="0"/>
          </a:p>
        </p:txBody>
      </p:sp>
      <p:cxnSp>
        <p:nvCxnSpPr>
          <p:cNvPr id="51" name="직선 화살표 연결선 50"/>
          <p:cNvCxnSpPr>
            <a:stCxn id="49" idx="2"/>
            <a:endCxn id="50" idx="0"/>
          </p:cNvCxnSpPr>
          <p:nvPr/>
        </p:nvCxnSpPr>
        <p:spPr>
          <a:xfrm flipH="1">
            <a:off x="1773208" y="3667648"/>
            <a:ext cx="110532" cy="252555"/>
          </a:xfrm>
          <a:prstGeom prst="straightConnector1">
            <a:avLst/>
          </a:prstGeom>
          <a:ln w="31750">
            <a:solidFill>
              <a:srgbClr val="5B9BD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그림 5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32591" y="4160935"/>
            <a:ext cx="2733675" cy="828675"/>
          </a:xfrm>
          <a:prstGeom prst="rect">
            <a:avLst/>
          </a:prstGeom>
        </p:spPr>
      </p:pic>
      <p:sp>
        <p:nvSpPr>
          <p:cNvPr id="59" name="TextBox 58"/>
          <p:cNvSpPr txBox="1"/>
          <p:nvPr/>
        </p:nvSpPr>
        <p:spPr>
          <a:xfrm>
            <a:off x="592853" y="4233651"/>
            <a:ext cx="2545824" cy="230832"/>
          </a:xfrm>
          <a:prstGeom prst="rect">
            <a:avLst/>
          </a:prstGeom>
          <a:solidFill>
            <a:srgbClr val="F7F7F7"/>
          </a:solidFill>
        </p:spPr>
        <p:txBody>
          <a:bodyPr wrap="square" rtlCol="0">
            <a:spAutoFit/>
          </a:bodyPr>
          <a:lstStyle/>
          <a:p>
            <a:r>
              <a:rPr lang="ko-KR" altLang="en-US" sz="900" dirty="0" smtClean="0"/>
              <a:t>삽입할 크기 </a:t>
            </a:r>
            <a:r>
              <a:rPr lang="en-US" altLang="ko-KR" sz="900" dirty="0" smtClean="0"/>
              <a:t>px </a:t>
            </a:r>
            <a:r>
              <a:rPr lang="ko-KR" altLang="en-US" sz="900" dirty="0" smtClean="0"/>
              <a:t>단위로 입력하세요</a:t>
            </a:r>
            <a:endParaRPr lang="ko-KR" altLang="en-US" sz="900" dirty="0"/>
          </a:p>
        </p:txBody>
      </p:sp>
      <p:sp>
        <p:nvSpPr>
          <p:cNvPr id="62" name="TextBox 61"/>
          <p:cNvSpPr txBox="1"/>
          <p:nvPr/>
        </p:nvSpPr>
        <p:spPr>
          <a:xfrm>
            <a:off x="2070225" y="4608622"/>
            <a:ext cx="318319" cy="230832"/>
          </a:xfrm>
          <a:prstGeom prst="rect">
            <a:avLst/>
          </a:prstGeom>
          <a:solidFill>
            <a:srgbClr val="F7F7F7"/>
          </a:solidFill>
        </p:spPr>
        <p:txBody>
          <a:bodyPr wrap="square" rtlCol="0">
            <a:spAutoFit/>
          </a:bodyPr>
          <a:lstStyle/>
          <a:p>
            <a:r>
              <a:rPr lang="en-US" altLang="ko-KR" sz="900" dirty="0" smtClean="0"/>
              <a:t>px</a:t>
            </a:r>
            <a:endParaRPr lang="ko-KR" altLang="en-US" sz="900" dirty="0"/>
          </a:p>
        </p:txBody>
      </p:sp>
      <p:pic>
        <p:nvPicPr>
          <p:cNvPr id="61" name="그림 6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27692" y="1657350"/>
            <a:ext cx="657225" cy="142875"/>
          </a:xfrm>
          <a:prstGeom prst="rect">
            <a:avLst/>
          </a:prstGeom>
        </p:spPr>
      </p:pic>
      <p:sp>
        <p:nvSpPr>
          <p:cNvPr id="64" name="직사각형 63"/>
          <p:cNvSpPr/>
          <p:nvPr/>
        </p:nvSpPr>
        <p:spPr>
          <a:xfrm>
            <a:off x="2170444" y="1007347"/>
            <a:ext cx="803868" cy="255802"/>
          </a:xfrm>
          <a:prstGeom prst="rect">
            <a:avLst/>
          </a:prstGeom>
          <a:solidFill>
            <a:srgbClr val="9391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0" name="그림 5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51418" y="1000335"/>
            <a:ext cx="2009775" cy="647700"/>
          </a:xfrm>
          <a:prstGeom prst="rect">
            <a:avLst/>
          </a:prstGeom>
        </p:spPr>
      </p:pic>
      <p:cxnSp>
        <p:nvCxnSpPr>
          <p:cNvPr id="68" name="직선 화살표 연결선 67"/>
          <p:cNvCxnSpPr>
            <a:stCxn id="60" idx="3"/>
            <a:endCxn id="71" idx="1"/>
          </p:cNvCxnSpPr>
          <p:nvPr/>
        </p:nvCxnSpPr>
        <p:spPr>
          <a:xfrm flipV="1">
            <a:off x="2461193" y="1301881"/>
            <a:ext cx="482166" cy="22304"/>
          </a:xfrm>
          <a:prstGeom prst="straightConnector1">
            <a:avLst/>
          </a:prstGeom>
          <a:ln w="31750">
            <a:solidFill>
              <a:srgbClr val="5B9BD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직사각형 70"/>
          <p:cNvSpPr/>
          <p:nvPr/>
        </p:nvSpPr>
        <p:spPr>
          <a:xfrm>
            <a:off x="2943359" y="1117176"/>
            <a:ext cx="1396738" cy="3694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err="1" smtClean="0"/>
              <a:t>display_name</a:t>
            </a:r>
            <a:endParaRPr lang="en-US" altLang="ko-KR" sz="1100" dirty="0"/>
          </a:p>
          <a:p>
            <a:pPr algn="ctr"/>
            <a:r>
              <a:rPr lang="en-US" altLang="ko-KR" sz="1100" dirty="0" err="1" smtClean="0"/>
              <a:t>profile_image_path</a:t>
            </a:r>
            <a:endParaRPr lang="ko-KR" altLang="en-US" sz="1100" dirty="0"/>
          </a:p>
        </p:txBody>
      </p:sp>
      <p:sp>
        <p:nvSpPr>
          <p:cNvPr id="74" name="직사각형 73"/>
          <p:cNvSpPr/>
          <p:nvPr/>
        </p:nvSpPr>
        <p:spPr>
          <a:xfrm>
            <a:off x="1306286" y="1386771"/>
            <a:ext cx="466921" cy="237120"/>
          </a:xfrm>
          <a:prstGeom prst="rect">
            <a:avLst/>
          </a:prstGeom>
          <a:solidFill>
            <a:srgbClr val="635D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7816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3420" y="326870"/>
            <a:ext cx="5248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공통 </a:t>
            </a:r>
            <a:r>
              <a:rPr lang="en-US" altLang="ko-KR" b="1" dirty="0" smtClean="0"/>
              <a:t>– VR Viewer[Mobile](2)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8128856" y="4089428"/>
            <a:ext cx="3820373" cy="18620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b="1" dirty="0" smtClean="0"/>
              <a:t>&lt; </a:t>
            </a:r>
            <a:r>
              <a:rPr lang="ko-KR" altLang="en-US" sz="1400" b="1" dirty="0" smtClean="0"/>
              <a:t>참고사항 </a:t>
            </a:r>
            <a:r>
              <a:rPr lang="en-US" altLang="ko-KR" sz="1400" b="1" dirty="0" smtClean="0"/>
              <a:t>&gt;</a:t>
            </a:r>
          </a:p>
          <a:p>
            <a:pPr algn="ctr"/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en-US" altLang="ko-KR" sz="1000" b="1" dirty="0" smtClean="0">
                <a:latin typeface="Arial" panose="020B0604020202020204" pitchFamily="34" charset="0"/>
                <a:hlinkClick r:id="rId2"/>
              </a:rPr>
              <a:t>Field</a:t>
            </a:r>
          </a:p>
          <a:p>
            <a:r>
              <a:rPr lang="ko-KR" altLang="en-US" sz="1000" b="1" dirty="0" smtClean="0">
                <a:latin typeface="Arial" panose="020B0604020202020204" pitchFamily="34" charset="0"/>
                <a:hlinkClick r:id="rId2"/>
              </a:rPr>
              <a:t>http</a:t>
            </a:r>
            <a:r>
              <a:rPr lang="ko-KR" altLang="en-US" sz="1000" b="1" dirty="0">
                <a:latin typeface="Arial" panose="020B0604020202020204" pitchFamily="34" charset="0"/>
                <a:hlinkClick r:id="rId2"/>
              </a:rPr>
              <a:t>://dev.moblab.kr/canvas-theme/HTML/component-editable.html</a:t>
            </a:r>
            <a:endParaRPr lang="en-US" altLang="ko-KR" sz="1000" b="1" dirty="0">
              <a:latin typeface="Arial" panose="020B0604020202020204" pitchFamily="34" charset="0"/>
            </a:endParaRPr>
          </a:p>
          <a:p>
            <a:endParaRPr lang="en-US" altLang="ko-KR" sz="1000" b="1" dirty="0" smtClean="0">
              <a:latin typeface="Arial" panose="020B0604020202020204" pitchFamily="34" charset="0"/>
            </a:endParaRPr>
          </a:p>
          <a:p>
            <a:pPr marL="171450" indent="-171450">
              <a:buFontTx/>
              <a:buChar char="-"/>
            </a:pPr>
            <a:r>
              <a:rPr lang="en-US" altLang="ko-KR" sz="1000" b="1" dirty="0" smtClean="0">
                <a:latin typeface="Arial" panose="020B0604020202020204" pitchFamily="34" charset="0"/>
              </a:rPr>
              <a:t>Icon</a:t>
            </a:r>
          </a:p>
          <a:p>
            <a:r>
              <a:rPr lang="en-US" altLang="ko-KR" sz="1000" b="1" dirty="0" smtClean="0">
                <a:latin typeface="Arial" panose="020B0604020202020204" pitchFamily="34" charset="0"/>
                <a:hlinkClick r:id="rId3"/>
              </a:rPr>
              <a:t>http</a:t>
            </a:r>
            <a:r>
              <a:rPr lang="en-US" altLang="ko-KR" sz="1000" b="1" dirty="0">
                <a:latin typeface="Arial" panose="020B0604020202020204" pitchFamily="34" charset="0"/>
                <a:hlinkClick r:id="rId3"/>
              </a:rPr>
              <a:t>://</a:t>
            </a:r>
            <a:r>
              <a:rPr lang="en-US" altLang="ko-KR" sz="1000" b="1" dirty="0" smtClean="0">
                <a:latin typeface="Arial" panose="020B0604020202020204" pitchFamily="34" charset="0"/>
                <a:hlinkClick r:id="rId3"/>
              </a:rPr>
              <a:t>dev.moblab.kr/canvas-theme/HTML/social-icons.html</a:t>
            </a:r>
            <a:endParaRPr lang="en-US" altLang="ko-KR" sz="1000" b="1" dirty="0" smtClean="0">
              <a:latin typeface="Arial" panose="020B0604020202020204" pitchFamily="34" charset="0"/>
            </a:endParaRPr>
          </a:p>
          <a:p>
            <a:endParaRPr lang="en-US" altLang="ko-KR" sz="1000" b="1" dirty="0">
              <a:latin typeface="Arial" panose="020B0604020202020204" pitchFamily="34" charset="0"/>
            </a:endParaRPr>
          </a:p>
          <a:p>
            <a:pPr marL="171450" indent="-171450">
              <a:buFontTx/>
              <a:buChar char="-"/>
            </a:pPr>
            <a:r>
              <a:rPr lang="ko-KR" altLang="en-US" sz="1000" b="1" dirty="0" smtClean="0">
                <a:latin typeface="Arial" panose="020B0604020202020204" pitchFamily="34" charset="0"/>
              </a:rPr>
              <a:t>접속경로</a:t>
            </a:r>
            <a:endParaRPr lang="en-US" altLang="ko-KR" sz="1000" b="1" dirty="0" smtClean="0">
              <a:latin typeface="Arial" panose="020B0604020202020204" pitchFamily="34" charset="0"/>
            </a:endParaRPr>
          </a:p>
          <a:p>
            <a:r>
              <a:rPr lang="en-US" altLang="ko-KR" sz="1000" b="1" dirty="0" smtClean="0">
                <a:latin typeface="Arial" panose="020B0604020202020204" pitchFamily="34" charset="0"/>
              </a:rPr>
              <a:t>/post/embed/:</a:t>
            </a:r>
            <a:r>
              <a:rPr lang="en-US" altLang="ko-KR" sz="1000" b="1" dirty="0">
                <a:latin typeface="Arial" panose="020B0604020202020204" pitchFamily="34" charset="0"/>
              </a:rPr>
              <a:t>ID</a:t>
            </a:r>
            <a:endParaRPr lang="ko-KR" altLang="en-US" sz="1000" b="1" dirty="0">
              <a:latin typeface="Arial" panose="020B0604020202020204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420" y="1009650"/>
            <a:ext cx="7210616" cy="5497830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1200529" y="5970384"/>
            <a:ext cx="5769614" cy="414751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0" name="직선 화살표 연결선 19"/>
          <p:cNvCxnSpPr>
            <a:stCxn id="9" idx="3"/>
            <a:endCxn id="25" idx="1"/>
          </p:cNvCxnSpPr>
          <p:nvPr/>
        </p:nvCxnSpPr>
        <p:spPr>
          <a:xfrm flipV="1">
            <a:off x="7664036" y="2143054"/>
            <a:ext cx="464820" cy="812968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8128856" y="6189512"/>
            <a:ext cx="98281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 dirty="0" smtClean="0">
                <a:latin typeface="Arial" panose="020B0604020202020204" pitchFamily="34" charset="0"/>
              </a:rPr>
              <a:t>현재 있는 </a:t>
            </a:r>
            <a:r>
              <a:rPr lang="ko-KR" altLang="en-US" sz="1000" b="1" dirty="0">
                <a:latin typeface="Arial" panose="020B0604020202020204" pitchFamily="34" charset="0"/>
              </a:rPr>
              <a:t>폼</a:t>
            </a:r>
            <a:endParaRPr lang="en-US" altLang="ko-KR" sz="1000" b="1" dirty="0" smtClean="0">
              <a:latin typeface="Arial" panose="020B0604020202020204" pitchFamily="34" charset="0"/>
            </a:endParaRPr>
          </a:p>
          <a:p>
            <a:pPr algn="ctr"/>
            <a:r>
              <a:rPr lang="ko-KR" altLang="en-US" sz="1000" b="1" dirty="0" smtClean="0">
                <a:latin typeface="Arial" panose="020B0604020202020204" pitchFamily="34" charset="0"/>
              </a:rPr>
              <a:t>그대로 사용</a:t>
            </a:r>
            <a:endParaRPr lang="ko-KR" altLang="ko-KR" sz="1000" b="1" dirty="0">
              <a:latin typeface="Arial" panose="020B0604020202020204" pitchFamily="34" charset="0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7315200" y="2099170"/>
            <a:ext cx="348836" cy="1713703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2" name="직선 화살표 연결선 11"/>
          <p:cNvCxnSpPr>
            <a:endCxn id="21" idx="1"/>
          </p:cNvCxnSpPr>
          <p:nvPr/>
        </p:nvCxnSpPr>
        <p:spPr>
          <a:xfrm>
            <a:off x="6979456" y="6185080"/>
            <a:ext cx="1149400" cy="204487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5"/>
          <a:srcRect t="18425" b="54079"/>
          <a:stretch/>
        </p:blipFill>
        <p:spPr>
          <a:xfrm>
            <a:off x="3077486" y="2027013"/>
            <a:ext cx="2381250" cy="489737"/>
          </a:xfrm>
          <a:prstGeom prst="rect">
            <a:avLst/>
          </a:prstGeom>
        </p:spPr>
      </p:pic>
      <p:pic>
        <p:nvPicPr>
          <p:cNvPr id="1026" name="Picture 2" descr="embed icon에 대한 이미지 검색결과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31" t="10948" r="13676" b="11679"/>
          <a:stretch/>
        </p:blipFill>
        <p:spPr bwMode="auto">
          <a:xfrm>
            <a:off x="7346477" y="2458013"/>
            <a:ext cx="286282" cy="303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24843" y="2772823"/>
            <a:ext cx="342900" cy="34290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20379" y="3127073"/>
            <a:ext cx="338478" cy="326244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20379" y="3455152"/>
            <a:ext cx="334224" cy="334224"/>
          </a:xfrm>
          <a:prstGeom prst="rect">
            <a:avLst/>
          </a:prstGeom>
        </p:spPr>
      </p:pic>
      <p:pic>
        <p:nvPicPr>
          <p:cNvPr id="1028" name="Picture 4" descr="링크 공유하기 아이콘에 대한 이미지 검색결과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4843" y="2099170"/>
            <a:ext cx="345421" cy="345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직선 화살표 연결선 23"/>
          <p:cNvCxnSpPr>
            <a:stCxn id="1028" idx="1"/>
            <a:endCxn id="11" idx="3"/>
          </p:cNvCxnSpPr>
          <p:nvPr/>
        </p:nvCxnSpPr>
        <p:spPr>
          <a:xfrm flipH="1">
            <a:off x="5458736" y="2271881"/>
            <a:ext cx="1866107" cy="1"/>
          </a:xfrm>
          <a:prstGeom prst="straightConnector1">
            <a:avLst/>
          </a:prstGeom>
          <a:ln w="31750">
            <a:solidFill>
              <a:srgbClr val="5B9BD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8128856" y="342561"/>
            <a:ext cx="3820373" cy="360098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1400" b="1" dirty="0"/>
              <a:t>&lt;</a:t>
            </a:r>
            <a:r>
              <a:rPr lang="ko-KR" altLang="en-US" sz="1400" b="1" dirty="0"/>
              <a:t>기능설명</a:t>
            </a:r>
            <a:r>
              <a:rPr lang="en-US" altLang="ko-KR" sz="1400" b="1" dirty="0"/>
              <a:t>&gt;</a:t>
            </a:r>
          </a:p>
          <a:p>
            <a:pPr algn="ctr"/>
            <a:endParaRPr lang="en-US" altLang="ko-KR" sz="1000" b="1" dirty="0" smtClean="0">
              <a:latin typeface="Arial" panose="020B0604020202020204" pitchFamily="34" charset="0"/>
            </a:endParaRPr>
          </a:p>
          <a:p>
            <a:pPr algn="ctr"/>
            <a:endParaRPr lang="en-US" altLang="ko-KR" sz="1000" b="1" dirty="0" smtClean="0">
              <a:latin typeface="Arial" panose="020B0604020202020204" pitchFamily="34" charset="0"/>
            </a:endParaRPr>
          </a:p>
          <a:p>
            <a:pPr algn="just"/>
            <a:r>
              <a:rPr lang="en-US" altLang="ko-KR" sz="1000" b="1" dirty="0" smtClean="0">
                <a:latin typeface="Arial" panose="020B0604020202020204" pitchFamily="34" charset="0"/>
              </a:rPr>
              <a:t>- </a:t>
            </a:r>
            <a:r>
              <a:rPr lang="ko-KR" altLang="en-US" sz="1000" b="1" dirty="0" smtClean="0">
                <a:latin typeface="Arial" panose="020B0604020202020204" pitchFamily="34" charset="0"/>
              </a:rPr>
              <a:t>링크공유</a:t>
            </a:r>
            <a:endParaRPr lang="en-US" altLang="ko-KR" sz="1000" b="1" dirty="0" smtClean="0">
              <a:latin typeface="Arial" panose="020B0604020202020204" pitchFamily="34" charset="0"/>
            </a:endParaRPr>
          </a:p>
          <a:p>
            <a:pPr algn="just"/>
            <a:r>
              <a:rPr lang="ko-KR" altLang="en-US" sz="1000" b="1" dirty="0" smtClean="0">
                <a:latin typeface="Arial" panose="020B0604020202020204" pitchFamily="34" charset="0"/>
              </a:rPr>
              <a:t>말 그대로 링크공유</a:t>
            </a:r>
            <a:r>
              <a:rPr lang="en-US" altLang="ko-KR" sz="1000" b="1" dirty="0" smtClean="0">
                <a:latin typeface="Arial" panose="020B0604020202020204" pitchFamily="34" charset="0"/>
              </a:rPr>
              <a:t>, </a:t>
            </a:r>
            <a:r>
              <a:rPr lang="ko-KR" altLang="en-US" sz="1000" b="1" dirty="0" smtClean="0">
                <a:latin typeface="Arial" panose="020B0604020202020204" pitchFamily="34" charset="0"/>
              </a:rPr>
              <a:t>현재 페이지의 </a:t>
            </a:r>
            <a:r>
              <a:rPr lang="en-US" altLang="ko-KR" sz="1000" b="1" dirty="0" err="1" smtClean="0">
                <a:latin typeface="Arial" panose="020B0604020202020204" pitchFamily="34" charset="0"/>
              </a:rPr>
              <a:t>url</a:t>
            </a:r>
            <a:r>
              <a:rPr lang="ko-KR" altLang="en-US" sz="1000" b="1" dirty="0" smtClean="0">
                <a:latin typeface="Arial" panose="020B0604020202020204" pitchFamily="34" charset="0"/>
              </a:rPr>
              <a:t>을 클립보드로 복사할 수 있게 함</a:t>
            </a:r>
            <a:r>
              <a:rPr lang="en-US" altLang="ko-KR" sz="1000" b="1" dirty="0" smtClean="0">
                <a:latin typeface="Arial" panose="020B0604020202020204" pitchFamily="34" charset="0"/>
              </a:rPr>
              <a:t>. Copy</a:t>
            </a:r>
            <a:r>
              <a:rPr lang="ko-KR" altLang="en-US" sz="1000" b="1" dirty="0" smtClean="0">
                <a:latin typeface="Arial" panose="020B0604020202020204" pitchFamily="34" charset="0"/>
              </a:rPr>
              <a:t>를 </a:t>
            </a:r>
            <a:r>
              <a:rPr lang="ko-KR" altLang="en-US" sz="1000" b="1" dirty="0" err="1" smtClean="0">
                <a:latin typeface="Arial" panose="020B0604020202020204" pitchFamily="34" charset="0"/>
              </a:rPr>
              <a:t>클릭시</a:t>
            </a:r>
            <a:r>
              <a:rPr lang="ko-KR" altLang="en-US" sz="1000" b="1" dirty="0" smtClean="0">
                <a:latin typeface="Arial" panose="020B0604020202020204" pitchFamily="34" charset="0"/>
              </a:rPr>
              <a:t> 클립보드에 </a:t>
            </a:r>
            <a:r>
              <a:rPr lang="en-US" altLang="ko-KR" sz="1000" b="1" dirty="0" err="1" smtClean="0">
                <a:latin typeface="Arial" panose="020B0604020202020204" pitchFamily="34" charset="0"/>
              </a:rPr>
              <a:t>url</a:t>
            </a:r>
            <a:r>
              <a:rPr lang="ko-KR" altLang="en-US" sz="1000" b="1" dirty="0" smtClean="0">
                <a:latin typeface="Arial" panose="020B0604020202020204" pitchFamily="34" charset="0"/>
              </a:rPr>
              <a:t>이 복사된다</a:t>
            </a:r>
            <a:endParaRPr lang="en-US" altLang="ko-KR" sz="1000" b="1" dirty="0" smtClean="0">
              <a:latin typeface="Arial" panose="020B0604020202020204" pitchFamily="34" charset="0"/>
            </a:endParaRPr>
          </a:p>
          <a:p>
            <a:pPr algn="just"/>
            <a:endParaRPr lang="en-US" altLang="ko-KR" sz="1000" b="1" dirty="0" smtClean="0">
              <a:latin typeface="Arial" panose="020B0604020202020204" pitchFamily="34" charset="0"/>
            </a:endParaRPr>
          </a:p>
          <a:p>
            <a:pPr marL="171450" indent="-171450" algn="just">
              <a:buFontTx/>
              <a:buChar char="-"/>
            </a:pPr>
            <a:r>
              <a:rPr lang="en-US" altLang="ko-KR" sz="1000" b="1" dirty="0" smtClean="0">
                <a:latin typeface="Arial" panose="020B0604020202020204" pitchFamily="34" charset="0"/>
              </a:rPr>
              <a:t>Embed(iframe)</a:t>
            </a:r>
          </a:p>
          <a:p>
            <a:pPr algn="just"/>
            <a:r>
              <a:rPr lang="ko-KR" altLang="en-US" sz="1000" b="1" dirty="0" smtClean="0">
                <a:latin typeface="Arial" panose="020B0604020202020204" pitchFamily="34" charset="0"/>
              </a:rPr>
              <a:t>홈페이지</a:t>
            </a:r>
            <a:r>
              <a:rPr lang="en-US" altLang="ko-KR" sz="1000" b="1" dirty="0" smtClean="0">
                <a:latin typeface="Arial" panose="020B0604020202020204" pitchFamily="34" charset="0"/>
              </a:rPr>
              <a:t>, </a:t>
            </a:r>
            <a:r>
              <a:rPr lang="ko-KR" altLang="en-US" sz="1000" b="1" dirty="0" smtClean="0">
                <a:latin typeface="Arial" panose="020B0604020202020204" pitchFamily="34" charset="0"/>
              </a:rPr>
              <a:t>각종 </a:t>
            </a:r>
            <a:r>
              <a:rPr lang="ko-KR" altLang="en-US" sz="1000" b="1" dirty="0" err="1" smtClean="0">
                <a:latin typeface="Arial" panose="020B0604020202020204" pitchFamily="34" charset="0"/>
              </a:rPr>
              <a:t>게시글에</a:t>
            </a:r>
            <a:r>
              <a:rPr lang="ko-KR" altLang="en-US" sz="1000" b="1" dirty="0" smtClean="0">
                <a:latin typeface="Arial" panose="020B0604020202020204" pitchFamily="34" charset="0"/>
              </a:rPr>
              <a:t> 링크형태가 아닌 </a:t>
            </a:r>
            <a:r>
              <a:rPr lang="en-US" altLang="ko-KR" sz="1000" b="1" dirty="0" smtClean="0">
                <a:latin typeface="Arial" panose="020B0604020202020204" pitchFamily="34" charset="0"/>
              </a:rPr>
              <a:t>iframe</a:t>
            </a:r>
            <a:r>
              <a:rPr lang="ko-KR" altLang="en-US" sz="1000" b="1" dirty="0" smtClean="0">
                <a:latin typeface="Arial" panose="020B0604020202020204" pitchFamily="34" charset="0"/>
              </a:rPr>
              <a:t>형태로 삽입하는 기능</a:t>
            </a:r>
            <a:r>
              <a:rPr lang="en-US" altLang="ko-KR" sz="1000" b="1" dirty="0" smtClean="0">
                <a:latin typeface="Arial" panose="020B0604020202020204" pitchFamily="34" charset="0"/>
              </a:rPr>
              <a:t>.</a:t>
            </a:r>
          </a:p>
          <a:p>
            <a:pPr algn="just"/>
            <a:r>
              <a:rPr lang="ko-KR" altLang="en-US" sz="1000" b="1" dirty="0" smtClean="0">
                <a:latin typeface="Arial" panose="020B0604020202020204" pitchFamily="34" charset="0"/>
              </a:rPr>
              <a:t>삽입 </a:t>
            </a:r>
            <a:r>
              <a:rPr lang="en-US" altLang="ko-KR" sz="1000" b="1" dirty="0" err="1" smtClean="0">
                <a:latin typeface="Arial" panose="020B0604020202020204" pitchFamily="34" charset="0"/>
              </a:rPr>
              <a:t>url</a:t>
            </a:r>
            <a:r>
              <a:rPr lang="en-US" altLang="ko-KR" sz="1000" b="1" dirty="0" smtClean="0">
                <a:latin typeface="Arial" panose="020B0604020202020204" pitchFamily="34" charset="0"/>
              </a:rPr>
              <a:t> </a:t>
            </a:r>
            <a:r>
              <a:rPr lang="ko-KR" altLang="en-US" sz="1000" b="1" dirty="0" smtClean="0">
                <a:latin typeface="Arial" panose="020B0604020202020204" pitchFamily="34" charset="0"/>
              </a:rPr>
              <a:t>생성시 </a:t>
            </a:r>
            <a:r>
              <a:rPr lang="en-US" altLang="ko-KR" sz="1000" b="1" dirty="0" smtClean="0">
                <a:latin typeface="Arial" panose="020B0604020202020204" pitchFamily="34" charset="0"/>
              </a:rPr>
              <a:t>Width</a:t>
            </a:r>
            <a:r>
              <a:rPr lang="ko-KR" altLang="en-US" sz="1000" b="1" dirty="0" smtClean="0">
                <a:latin typeface="Arial" panose="020B0604020202020204" pitchFamily="34" charset="0"/>
              </a:rPr>
              <a:t>는 </a:t>
            </a:r>
            <a:r>
              <a:rPr lang="en-US" altLang="ko-KR" sz="1000" b="1" dirty="0" smtClean="0">
                <a:latin typeface="Arial" panose="020B0604020202020204" pitchFamily="34" charset="0"/>
              </a:rPr>
              <a:t>100%</a:t>
            </a:r>
            <a:r>
              <a:rPr lang="ko-KR" altLang="en-US" sz="1000" b="1" dirty="0" smtClean="0">
                <a:latin typeface="Arial" panose="020B0604020202020204" pitchFamily="34" charset="0"/>
              </a:rPr>
              <a:t>로 지정하며</a:t>
            </a:r>
            <a:r>
              <a:rPr lang="en-US" altLang="ko-KR" sz="1000" b="1" dirty="0" smtClean="0">
                <a:latin typeface="Arial" panose="020B0604020202020204" pitchFamily="34" charset="0"/>
              </a:rPr>
              <a:t>, </a:t>
            </a:r>
            <a:r>
              <a:rPr lang="en-US" altLang="ko-KR" sz="1000" b="1" dirty="0" err="1" smtClean="0">
                <a:latin typeface="Arial" panose="020B0604020202020204" pitchFamily="34" charset="0"/>
              </a:rPr>
              <a:t>heigh</a:t>
            </a:r>
            <a:r>
              <a:rPr lang="ko-KR" altLang="en-US" sz="1000" b="1" dirty="0" smtClean="0">
                <a:latin typeface="Arial" panose="020B0604020202020204" pitchFamily="34" charset="0"/>
              </a:rPr>
              <a:t>는 </a:t>
            </a:r>
            <a:r>
              <a:rPr lang="en-US" altLang="ko-KR" sz="1000" b="1" dirty="0" smtClean="0">
                <a:latin typeface="Arial" panose="020B0604020202020204" pitchFamily="34" charset="0"/>
              </a:rPr>
              <a:t>select-[Small(300px), Medium(600px), Big(900px), Custom(</a:t>
            </a:r>
            <a:r>
              <a:rPr lang="ko-KR" altLang="en-US" sz="1000" b="1" dirty="0" err="1" smtClean="0">
                <a:latin typeface="Arial" panose="020B0604020202020204" pitchFamily="34" charset="0"/>
              </a:rPr>
              <a:t>사이즈입력창</a:t>
            </a:r>
            <a:r>
              <a:rPr lang="ko-KR" altLang="en-US" sz="1000" b="1" dirty="0" smtClean="0">
                <a:latin typeface="Arial" panose="020B0604020202020204" pitchFamily="34" charset="0"/>
              </a:rPr>
              <a:t> 생성</a:t>
            </a:r>
            <a:r>
              <a:rPr lang="en-US" altLang="ko-KR" sz="1000" b="1" dirty="0" smtClean="0">
                <a:latin typeface="Arial" panose="020B0604020202020204" pitchFamily="34" charset="0"/>
              </a:rPr>
              <a:t>]</a:t>
            </a:r>
            <a:r>
              <a:rPr lang="ko-KR" altLang="en-US" sz="1000" b="1" dirty="0" smtClean="0">
                <a:latin typeface="Arial" panose="020B0604020202020204" pitchFamily="34" charset="0"/>
              </a:rPr>
              <a:t>으로 제작</a:t>
            </a:r>
            <a:endParaRPr lang="en-US" altLang="ko-KR" sz="1000" b="1" dirty="0" smtClean="0">
              <a:latin typeface="Arial" panose="020B0604020202020204" pitchFamily="34" charset="0"/>
            </a:endParaRPr>
          </a:p>
          <a:p>
            <a:pPr algn="just"/>
            <a:r>
              <a:rPr lang="ko-KR" altLang="en-US" sz="1000" b="1" dirty="0" smtClean="0">
                <a:latin typeface="Arial" panose="020B0604020202020204" pitchFamily="34" charset="0"/>
              </a:rPr>
              <a:t>입력되는 코드에 따라 하단의 </a:t>
            </a:r>
            <a:r>
              <a:rPr lang="en-US" altLang="ko-KR" sz="1000" b="1" dirty="0" err="1" smtClean="0">
                <a:latin typeface="Arial" panose="020B0604020202020204" pitchFamily="34" charset="0"/>
              </a:rPr>
              <a:t>url</a:t>
            </a:r>
            <a:r>
              <a:rPr lang="ko-KR" altLang="en-US" sz="1000" b="1" dirty="0" smtClean="0">
                <a:latin typeface="Arial" panose="020B0604020202020204" pitchFamily="34" charset="0"/>
              </a:rPr>
              <a:t>이 동적으로 생성된다</a:t>
            </a:r>
            <a:r>
              <a:rPr lang="en-US" altLang="ko-KR" sz="1000" b="1" dirty="0" smtClean="0">
                <a:latin typeface="Arial" panose="020B0604020202020204" pitchFamily="34" charset="0"/>
              </a:rPr>
              <a:t>.</a:t>
            </a:r>
          </a:p>
          <a:p>
            <a:pPr algn="just"/>
            <a:r>
              <a:rPr lang="en-US" altLang="ko-KR" sz="1000" b="1" dirty="0" smtClean="0">
                <a:latin typeface="Arial" panose="020B0604020202020204" pitchFamily="34" charset="0"/>
              </a:rPr>
              <a:t>Copy</a:t>
            </a:r>
            <a:r>
              <a:rPr lang="ko-KR" altLang="en-US" sz="1000" b="1" dirty="0" smtClean="0">
                <a:latin typeface="Arial" panose="020B0604020202020204" pitchFamily="34" charset="0"/>
              </a:rPr>
              <a:t>를 </a:t>
            </a:r>
            <a:r>
              <a:rPr lang="ko-KR" altLang="en-US" sz="1000" b="1" dirty="0" err="1" smtClean="0">
                <a:latin typeface="Arial" panose="020B0604020202020204" pitchFamily="34" charset="0"/>
              </a:rPr>
              <a:t>클릭시</a:t>
            </a:r>
            <a:r>
              <a:rPr lang="ko-KR" altLang="en-US" sz="1000" b="1" dirty="0" smtClean="0">
                <a:latin typeface="Arial" panose="020B0604020202020204" pitchFamily="34" charset="0"/>
              </a:rPr>
              <a:t> 클립보드에 생성된 </a:t>
            </a:r>
            <a:r>
              <a:rPr lang="en-US" altLang="ko-KR" sz="1000" b="1" dirty="0" err="1" smtClean="0">
                <a:latin typeface="Arial" panose="020B0604020202020204" pitchFamily="34" charset="0"/>
              </a:rPr>
              <a:t>url</a:t>
            </a:r>
            <a:r>
              <a:rPr lang="ko-KR" altLang="en-US" sz="1000" b="1" dirty="0" smtClean="0">
                <a:latin typeface="Arial" panose="020B0604020202020204" pitchFamily="34" charset="0"/>
              </a:rPr>
              <a:t>이 복사된다</a:t>
            </a:r>
            <a:r>
              <a:rPr lang="en-US" altLang="ko-KR" sz="1000" b="1" dirty="0" smtClean="0">
                <a:latin typeface="Arial" panose="020B0604020202020204" pitchFamily="34" charset="0"/>
              </a:rPr>
              <a:t>.</a:t>
            </a:r>
          </a:p>
          <a:p>
            <a:pPr algn="just"/>
            <a:endParaRPr lang="en-US" altLang="ko-KR" sz="1000" b="1" dirty="0">
              <a:latin typeface="Arial" panose="020B0604020202020204" pitchFamily="34" charset="0"/>
            </a:endParaRPr>
          </a:p>
          <a:p>
            <a:pPr algn="just"/>
            <a:r>
              <a:rPr lang="en-US" altLang="ko-KR" sz="1000" b="1" dirty="0" smtClean="0">
                <a:latin typeface="Arial" panose="020B0604020202020204" pitchFamily="34" charset="0"/>
              </a:rPr>
              <a:t>- Facebook/</a:t>
            </a:r>
            <a:r>
              <a:rPr lang="ko-KR" altLang="en-US" sz="1000" b="1" dirty="0" err="1" smtClean="0">
                <a:latin typeface="Arial" panose="020B0604020202020204" pitchFamily="34" charset="0"/>
              </a:rPr>
              <a:t>카카오톡</a:t>
            </a:r>
            <a:r>
              <a:rPr lang="en-US" altLang="ko-KR" sz="1000" b="1" dirty="0" smtClean="0">
                <a:latin typeface="Arial" panose="020B0604020202020204" pitchFamily="34" charset="0"/>
              </a:rPr>
              <a:t>/</a:t>
            </a:r>
            <a:r>
              <a:rPr lang="ko-KR" altLang="en-US" sz="1000" b="1" dirty="0" err="1" smtClean="0">
                <a:latin typeface="Arial" panose="020B0604020202020204" pitchFamily="34" charset="0"/>
              </a:rPr>
              <a:t>네이버밴드</a:t>
            </a:r>
            <a:r>
              <a:rPr lang="ko-KR" altLang="en-US" sz="1000" b="1" dirty="0" smtClean="0">
                <a:latin typeface="Arial" panose="020B0604020202020204" pitchFamily="34" charset="0"/>
              </a:rPr>
              <a:t> 공유하기</a:t>
            </a:r>
            <a:r>
              <a:rPr lang="en-US" altLang="ko-KR" sz="1000" b="1" dirty="0" smtClean="0">
                <a:latin typeface="Arial" panose="020B0604020202020204" pitchFamily="34" charset="0"/>
              </a:rPr>
              <a:t>,</a:t>
            </a:r>
          </a:p>
          <a:p>
            <a:pPr algn="just"/>
            <a:r>
              <a:rPr lang="ko-KR" altLang="en-US" sz="1000" b="1" dirty="0" smtClean="0">
                <a:latin typeface="Arial" panose="020B0604020202020204" pitchFamily="34" charset="0"/>
              </a:rPr>
              <a:t>각 </a:t>
            </a:r>
            <a:r>
              <a:rPr lang="en-US" altLang="ko-KR" sz="1000" b="1" dirty="0" smtClean="0">
                <a:latin typeface="Arial" panose="020B0604020202020204" pitchFamily="34" charset="0"/>
              </a:rPr>
              <a:t>SDK</a:t>
            </a:r>
            <a:r>
              <a:rPr lang="ko-KR" altLang="en-US" sz="1000" b="1" dirty="0" smtClean="0">
                <a:latin typeface="Arial" panose="020B0604020202020204" pitchFamily="34" charset="0"/>
              </a:rPr>
              <a:t>를 이용한 공유하기 기능 구현</a:t>
            </a:r>
            <a:endParaRPr lang="en-US" altLang="ko-KR" sz="1000" b="1" dirty="0" smtClean="0">
              <a:latin typeface="Arial" panose="020B0604020202020204" pitchFamily="34" charset="0"/>
            </a:endParaRPr>
          </a:p>
          <a:p>
            <a:pPr algn="just"/>
            <a:endParaRPr lang="en-US" altLang="ko-KR" sz="1000" b="1" dirty="0" smtClean="0">
              <a:latin typeface="Arial" panose="020B0604020202020204" pitchFamily="34" charset="0"/>
            </a:endParaRPr>
          </a:p>
          <a:p>
            <a:pPr marL="171450" indent="-171450" algn="just">
              <a:buFontTx/>
              <a:buChar char="-"/>
            </a:pPr>
            <a:r>
              <a:rPr lang="ko-KR" altLang="en-US" sz="1000" b="1" dirty="0" smtClean="0">
                <a:latin typeface="Arial" panose="020B0604020202020204" pitchFamily="34" charset="0"/>
              </a:rPr>
              <a:t>글을 작성한 </a:t>
            </a:r>
            <a:r>
              <a:rPr lang="en-US" altLang="ko-KR" sz="1000" b="1" dirty="0" smtClean="0">
                <a:latin typeface="Arial" panose="020B0604020202020204" pitchFamily="34" charset="0"/>
              </a:rPr>
              <a:t>User </a:t>
            </a:r>
            <a:r>
              <a:rPr lang="ko-KR" altLang="en-US" sz="1000" b="1" dirty="0" smtClean="0">
                <a:latin typeface="Arial" panose="020B0604020202020204" pitchFamily="34" charset="0"/>
              </a:rPr>
              <a:t>정보 보여주기</a:t>
            </a:r>
            <a:endParaRPr lang="en-US" altLang="ko-KR" sz="1000" b="1" dirty="0" smtClean="0">
              <a:latin typeface="Arial" panose="020B0604020202020204" pitchFamily="34" charset="0"/>
            </a:endParaRPr>
          </a:p>
          <a:p>
            <a:pPr algn="just"/>
            <a:r>
              <a:rPr lang="en-US" altLang="ko-KR" sz="1000" b="1" dirty="0" err="1" smtClean="0">
                <a:latin typeface="Arial" panose="020B0604020202020204" pitchFamily="34" charset="0"/>
              </a:rPr>
              <a:t>display_name</a:t>
            </a:r>
            <a:r>
              <a:rPr lang="en-US" altLang="ko-KR" sz="1000" b="1" dirty="0" smtClean="0">
                <a:latin typeface="Arial" panose="020B0604020202020204" pitchFamily="34" charset="0"/>
              </a:rPr>
              <a:t>(</a:t>
            </a:r>
            <a:r>
              <a:rPr lang="ko-KR" altLang="en-US" sz="1000" b="1" dirty="0" smtClean="0">
                <a:latin typeface="Arial" panose="020B0604020202020204" pitchFamily="34" charset="0"/>
              </a:rPr>
              <a:t>닉네임</a:t>
            </a:r>
            <a:r>
              <a:rPr lang="en-US" altLang="ko-KR" sz="1000" b="1" dirty="0" smtClean="0">
                <a:latin typeface="Arial" panose="020B0604020202020204" pitchFamily="34" charset="0"/>
              </a:rPr>
              <a:t>/</a:t>
            </a:r>
            <a:r>
              <a:rPr lang="ko-KR" altLang="en-US" sz="1000" b="1" dirty="0" smtClean="0">
                <a:latin typeface="Arial" panose="020B0604020202020204" pitchFamily="34" charset="0"/>
              </a:rPr>
              <a:t>사업자명</a:t>
            </a:r>
            <a:r>
              <a:rPr lang="en-US" altLang="ko-KR" sz="1000" b="1" dirty="0" smtClean="0">
                <a:latin typeface="Arial" panose="020B0604020202020204" pitchFamily="34" charset="0"/>
              </a:rPr>
              <a:t>), </a:t>
            </a:r>
            <a:r>
              <a:rPr lang="en-US" altLang="ko-KR" sz="1000" b="1" dirty="0" err="1" smtClean="0">
                <a:latin typeface="Arial" panose="020B0604020202020204" pitchFamily="34" charset="0"/>
              </a:rPr>
              <a:t>profile_image_path</a:t>
            </a:r>
            <a:r>
              <a:rPr lang="en-US" altLang="ko-KR" sz="1000" b="1" dirty="0" smtClean="0">
                <a:latin typeface="Arial" panose="020B0604020202020204" pitchFamily="34" charset="0"/>
              </a:rPr>
              <a:t> </a:t>
            </a:r>
            <a:r>
              <a:rPr lang="ko-KR" altLang="en-US" sz="1000" b="1" dirty="0" smtClean="0">
                <a:latin typeface="Arial" panose="020B0604020202020204" pitchFamily="34" charset="0"/>
              </a:rPr>
              <a:t>정보 제공</a:t>
            </a:r>
            <a:r>
              <a:rPr lang="en-US" altLang="ko-KR" sz="1000" b="1" dirty="0" smtClean="0">
                <a:latin typeface="Arial" panose="020B0604020202020204" pitchFamily="34" charset="0"/>
              </a:rPr>
              <a:t>. </a:t>
            </a:r>
            <a:r>
              <a:rPr lang="ko-KR" altLang="en-US" sz="1000" b="1" dirty="0" smtClean="0">
                <a:latin typeface="Arial" panose="020B0604020202020204" pitchFamily="34" charset="0"/>
              </a:rPr>
              <a:t>하단의 화살표 버튼 </a:t>
            </a:r>
            <a:r>
              <a:rPr lang="en-US" altLang="ko-KR" sz="1000" b="1" dirty="0" smtClean="0">
                <a:latin typeface="Arial" panose="020B0604020202020204" pitchFamily="34" charset="0"/>
              </a:rPr>
              <a:t>- </a:t>
            </a:r>
            <a:r>
              <a:rPr lang="ko-KR" altLang="en-US" sz="1000" b="1" dirty="0">
                <a:latin typeface="Arial" panose="020B0604020202020204" pitchFamily="34" charset="0"/>
              </a:rPr>
              <a:t>보이기</a:t>
            </a:r>
            <a:r>
              <a:rPr lang="en-US" altLang="ko-KR" sz="1000" b="1" dirty="0">
                <a:latin typeface="Arial" panose="020B0604020202020204" pitchFamily="34" charset="0"/>
              </a:rPr>
              <a:t>/</a:t>
            </a:r>
            <a:r>
              <a:rPr lang="ko-KR" altLang="en-US" sz="1000" b="1" dirty="0">
                <a:latin typeface="Arial" panose="020B0604020202020204" pitchFamily="34" charset="0"/>
              </a:rPr>
              <a:t>숨기기 </a:t>
            </a:r>
            <a:r>
              <a:rPr lang="ko-KR" altLang="en-US" sz="1000" b="1" dirty="0" smtClean="0">
                <a:latin typeface="Arial" panose="020B0604020202020204" pitchFamily="34" charset="0"/>
              </a:rPr>
              <a:t>기</a:t>
            </a:r>
            <a:endParaRPr lang="en-US" altLang="ko-KR" sz="1000" b="1" dirty="0" smtClean="0">
              <a:latin typeface="Arial" panose="020B0604020202020204" pitchFamily="34" charset="0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7370000" y="2118584"/>
            <a:ext cx="252586" cy="252586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0" name="직선 화살표 연결선 29"/>
          <p:cNvCxnSpPr>
            <a:endCxn id="23" idx="3"/>
          </p:cNvCxnSpPr>
          <p:nvPr/>
        </p:nvCxnSpPr>
        <p:spPr>
          <a:xfrm flipH="1">
            <a:off x="5364230" y="2634071"/>
            <a:ext cx="1956150" cy="790346"/>
          </a:xfrm>
          <a:prstGeom prst="straightConnector1">
            <a:avLst/>
          </a:prstGeom>
          <a:ln w="31750">
            <a:solidFill>
              <a:srgbClr val="5B9BD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/>
          <p:cNvSpPr/>
          <p:nvPr/>
        </p:nvSpPr>
        <p:spPr>
          <a:xfrm>
            <a:off x="7365536" y="2480771"/>
            <a:ext cx="252586" cy="252586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144905" y="2605267"/>
            <a:ext cx="2219325" cy="1638300"/>
          </a:xfrm>
          <a:prstGeom prst="rect">
            <a:avLst/>
          </a:prstGeom>
        </p:spPr>
      </p:pic>
      <p:sp>
        <p:nvSpPr>
          <p:cNvPr id="40" name="직사각형 39"/>
          <p:cNvSpPr/>
          <p:nvPr/>
        </p:nvSpPr>
        <p:spPr>
          <a:xfrm>
            <a:off x="3235569" y="2934119"/>
            <a:ext cx="949465" cy="341644"/>
          </a:xfrm>
          <a:prstGeom prst="rect">
            <a:avLst/>
          </a:prstGeom>
          <a:solidFill>
            <a:srgbClr val="494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" name="직사각형 42"/>
          <p:cNvSpPr/>
          <p:nvPr/>
        </p:nvSpPr>
        <p:spPr>
          <a:xfrm>
            <a:off x="3368362" y="2605267"/>
            <a:ext cx="1776394" cy="2249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크기 조절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4543308" y="2944275"/>
            <a:ext cx="670572" cy="3080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300</a:t>
            </a:r>
            <a:endParaRPr lang="ko-KR" altLang="en-US" dirty="0"/>
          </a:p>
        </p:txBody>
      </p:sp>
      <p:sp>
        <p:nvSpPr>
          <p:cNvPr id="41" name="이등변 삼각형 40"/>
          <p:cNvSpPr/>
          <p:nvPr/>
        </p:nvSpPr>
        <p:spPr>
          <a:xfrm rot="10800000">
            <a:off x="5095786" y="3040622"/>
            <a:ext cx="158707" cy="150206"/>
          </a:xfrm>
          <a:prstGeom prst="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46" name="직선 화살표 연결선 45"/>
          <p:cNvCxnSpPr>
            <a:stCxn id="44" idx="1"/>
          </p:cNvCxnSpPr>
          <p:nvPr/>
        </p:nvCxnSpPr>
        <p:spPr>
          <a:xfrm flipH="1">
            <a:off x="2412156" y="3098300"/>
            <a:ext cx="2131152" cy="0"/>
          </a:xfrm>
          <a:prstGeom prst="straightConnector1">
            <a:avLst/>
          </a:prstGeom>
          <a:ln w="31750">
            <a:solidFill>
              <a:srgbClr val="5B9BD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/>
          <p:cNvSpPr/>
          <p:nvPr/>
        </p:nvSpPr>
        <p:spPr>
          <a:xfrm>
            <a:off x="1306286" y="2934119"/>
            <a:ext cx="1154907" cy="7335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Small(300px)</a:t>
            </a:r>
          </a:p>
          <a:p>
            <a:pPr algn="ctr"/>
            <a:r>
              <a:rPr lang="en-US" altLang="ko-KR" sz="1100" dirty="0" smtClean="0"/>
              <a:t>Medium(600px)</a:t>
            </a:r>
          </a:p>
          <a:p>
            <a:pPr algn="ctr"/>
            <a:r>
              <a:rPr lang="en-US" altLang="ko-KR" sz="1100" dirty="0" smtClean="0"/>
              <a:t>Big(900px</a:t>
            </a:r>
            <a:r>
              <a:rPr lang="en-US" altLang="ko-KR" sz="1100" dirty="0"/>
              <a:t>)</a:t>
            </a:r>
            <a:endParaRPr lang="ko-KR" altLang="en-US" sz="1100" dirty="0"/>
          </a:p>
          <a:p>
            <a:pPr algn="ctr"/>
            <a:r>
              <a:rPr lang="en-US" altLang="ko-KR" sz="1100" dirty="0" smtClean="0"/>
              <a:t>Custom</a:t>
            </a:r>
            <a:endParaRPr lang="ko-KR" altLang="en-US" sz="1100" dirty="0"/>
          </a:p>
        </p:txBody>
      </p:sp>
      <p:sp>
        <p:nvSpPr>
          <p:cNvPr id="50" name="직사각형 49"/>
          <p:cNvSpPr/>
          <p:nvPr/>
        </p:nvSpPr>
        <p:spPr>
          <a:xfrm>
            <a:off x="1085222" y="3920203"/>
            <a:ext cx="1375971" cy="2384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&lt;Custom </a:t>
            </a:r>
            <a:r>
              <a:rPr lang="ko-KR" altLang="en-US" sz="1100" dirty="0" err="1" smtClean="0"/>
              <a:t>선택시</a:t>
            </a:r>
            <a:r>
              <a:rPr lang="en-US" altLang="ko-KR" sz="1100" dirty="0" smtClean="0"/>
              <a:t>&gt;</a:t>
            </a:r>
            <a:endParaRPr lang="ko-KR" altLang="en-US" sz="1100" dirty="0"/>
          </a:p>
        </p:txBody>
      </p:sp>
      <p:cxnSp>
        <p:nvCxnSpPr>
          <p:cNvPr id="51" name="직선 화살표 연결선 50"/>
          <p:cNvCxnSpPr>
            <a:stCxn id="49" idx="2"/>
            <a:endCxn id="50" idx="0"/>
          </p:cNvCxnSpPr>
          <p:nvPr/>
        </p:nvCxnSpPr>
        <p:spPr>
          <a:xfrm flipH="1">
            <a:off x="1773208" y="3667648"/>
            <a:ext cx="110532" cy="252555"/>
          </a:xfrm>
          <a:prstGeom prst="straightConnector1">
            <a:avLst/>
          </a:prstGeom>
          <a:ln w="31750">
            <a:solidFill>
              <a:srgbClr val="5B9BD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그림 5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32591" y="4160935"/>
            <a:ext cx="2733675" cy="828675"/>
          </a:xfrm>
          <a:prstGeom prst="rect">
            <a:avLst/>
          </a:prstGeom>
        </p:spPr>
      </p:pic>
      <p:sp>
        <p:nvSpPr>
          <p:cNvPr id="59" name="TextBox 58"/>
          <p:cNvSpPr txBox="1"/>
          <p:nvPr/>
        </p:nvSpPr>
        <p:spPr>
          <a:xfrm>
            <a:off x="592853" y="4233651"/>
            <a:ext cx="2545824" cy="230832"/>
          </a:xfrm>
          <a:prstGeom prst="rect">
            <a:avLst/>
          </a:prstGeom>
          <a:solidFill>
            <a:srgbClr val="F7F7F7"/>
          </a:solidFill>
        </p:spPr>
        <p:txBody>
          <a:bodyPr wrap="square" rtlCol="0">
            <a:spAutoFit/>
          </a:bodyPr>
          <a:lstStyle/>
          <a:p>
            <a:r>
              <a:rPr lang="ko-KR" altLang="en-US" sz="900" dirty="0" smtClean="0"/>
              <a:t>삽입할 크기 </a:t>
            </a:r>
            <a:r>
              <a:rPr lang="en-US" altLang="ko-KR" sz="900" dirty="0" smtClean="0"/>
              <a:t>px </a:t>
            </a:r>
            <a:r>
              <a:rPr lang="ko-KR" altLang="en-US" sz="900" dirty="0" smtClean="0"/>
              <a:t>단위로 입력하세요</a:t>
            </a:r>
            <a:endParaRPr lang="ko-KR" altLang="en-US" sz="900" dirty="0"/>
          </a:p>
        </p:txBody>
      </p:sp>
      <p:sp>
        <p:nvSpPr>
          <p:cNvPr id="62" name="TextBox 61"/>
          <p:cNvSpPr txBox="1"/>
          <p:nvPr/>
        </p:nvSpPr>
        <p:spPr>
          <a:xfrm>
            <a:off x="2070225" y="4608622"/>
            <a:ext cx="318319" cy="230832"/>
          </a:xfrm>
          <a:prstGeom prst="rect">
            <a:avLst/>
          </a:prstGeom>
          <a:solidFill>
            <a:srgbClr val="F7F7F7"/>
          </a:solidFill>
        </p:spPr>
        <p:txBody>
          <a:bodyPr wrap="square" rtlCol="0">
            <a:spAutoFit/>
          </a:bodyPr>
          <a:lstStyle/>
          <a:p>
            <a:r>
              <a:rPr lang="en-US" altLang="ko-KR" sz="900" dirty="0" smtClean="0"/>
              <a:t>px</a:t>
            </a:r>
            <a:endParaRPr lang="ko-KR" altLang="en-US" sz="900" dirty="0"/>
          </a:p>
        </p:txBody>
      </p:sp>
      <p:pic>
        <p:nvPicPr>
          <p:cNvPr id="61" name="그림 6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27692" y="1657350"/>
            <a:ext cx="657225" cy="142875"/>
          </a:xfrm>
          <a:prstGeom prst="rect">
            <a:avLst/>
          </a:prstGeom>
        </p:spPr>
      </p:pic>
      <p:sp>
        <p:nvSpPr>
          <p:cNvPr id="64" name="직사각형 63"/>
          <p:cNvSpPr/>
          <p:nvPr/>
        </p:nvSpPr>
        <p:spPr>
          <a:xfrm>
            <a:off x="2170444" y="1007347"/>
            <a:ext cx="803868" cy="255802"/>
          </a:xfrm>
          <a:prstGeom prst="rect">
            <a:avLst/>
          </a:prstGeom>
          <a:solidFill>
            <a:srgbClr val="9391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0" name="그림 5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51418" y="1000335"/>
            <a:ext cx="2009775" cy="647700"/>
          </a:xfrm>
          <a:prstGeom prst="rect">
            <a:avLst/>
          </a:prstGeom>
        </p:spPr>
      </p:pic>
      <p:cxnSp>
        <p:nvCxnSpPr>
          <p:cNvPr id="68" name="직선 화살표 연결선 67"/>
          <p:cNvCxnSpPr>
            <a:stCxn id="60" idx="3"/>
            <a:endCxn id="71" idx="1"/>
          </p:cNvCxnSpPr>
          <p:nvPr/>
        </p:nvCxnSpPr>
        <p:spPr>
          <a:xfrm flipV="1">
            <a:off x="2461193" y="1301881"/>
            <a:ext cx="482166" cy="22304"/>
          </a:xfrm>
          <a:prstGeom prst="straightConnector1">
            <a:avLst/>
          </a:prstGeom>
          <a:ln w="31750">
            <a:solidFill>
              <a:srgbClr val="5B9BD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직사각형 70"/>
          <p:cNvSpPr/>
          <p:nvPr/>
        </p:nvSpPr>
        <p:spPr>
          <a:xfrm>
            <a:off x="2943359" y="1117176"/>
            <a:ext cx="1396738" cy="3694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err="1" smtClean="0"/>
              <a:t>display_name</a:t>
            </a:r>
            <a:endParaRPr lang="en-US" altLang="ko-KR" sz="1100" dirty="0"/>
          </a:p>
          <a:p>
            <a:pPr algn="ctr"/>
            <a:r>
              <a:rPr lang="en-US" altLang="ko-KR" sz="1100" dirty="0" err="1" smtClean="0"/>
              <a:t>profile_image_path</a:t>
            </a:r>
            <a:endParaRPr lang="ko-KR" altLang="en-US" sz="1100" dirty="0"/>
          </a:p>
        </p:txBody>
      </p:sp>
      <p:sp>
        <p:nvSpPr>
          <p:cNvPr id="74" name="직사각형 73"/>
          <p:cNvSpPr/>
          <p:nvPr/>
        </p:nvSpPr>
        <p:spPr>
          <a:xfrm>
            <a:off x="1306286" y="1386771"/>
            <a:ext cx="466921" cy="237120"/>
          </a:xfrm>
          <a:prstGeom prst="rect">
            <a:avLst/>
          </a:prstGeom>
          <a:solidFill>
            <a:srgbClr val="635D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53986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453420" y="326870"/>
            <a:ext cx="5024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회원관리 </a:t>
            </a:r>
            <a:r>
              <a:rPr lang="en-US" altLang="ko-KR" b="1" dirty="0" smtClean="0"/>
              <a:t>– </a:t>
            </a:r>
            <a:r>
              <a:rPr lang="ko-KR" altLang="en-US" b="1" dirty="0" smtClean="0"/>
              <a:t>회원 정보 수정</a:t>
            </a:r>
            <a:r>
              <a:rPr lang="en-US" altLang="ko-KR" b="1" dirty="0" smtClean="0"/>
              <a:t>(1) - </a:t>
            </a:r>
            <a:r>
              <a:rPr lang="ko-KR" altLang="en-US" b="1" dirty="0"/>
              <a:t>추가진행작업</a:t>
            </a:r>
            <a:endParaRPr lang="en-US" altLang="ko-KR" b="1" dirty="0"/>
          </a:p>
        </p:txBody>
      </p:sp>
      <p:sp>
        <p:nvSpPr>
          <p:cNvPr id="28" name="직사각형 27"/>
          <p:cNvSpPr/>
          <p:nvPr/>
        </p:nvSpPr>
        <p:spPr>
          <a:xfrm>
            <a:off x="6807163" y="560334"/>
            <a:ext cx="4867706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&lt; </a:t>
            </a:r>
            <a:r>
              <a:rPr lang="ko-KR" altLang="en-US" b="1" dirty="0" smtClean="0"/>
              <a:t>참고사항 </a:t>
            </a:r>
            <a:r>
              <a:rPr lang="en-US" altLang="ko-KR" b="1" dirty="0" smtClean="0"/>
              <a:t>&gt;</a:t>
            </a:r>
          </a:p>
          <a:p>
            <a:pPr algn="ctr"/>
            <a:endParaRPr lang="en-US" altLang="ko-KR" b="1" dirty="0" smtClean="0"/>
          </a:p>
          <a:p>
            <a:pPr marL="285750" indent="-285750">
              <a:buFontTx/>
              <a:buChar char="-"/>
            </a:pPr>
            <a:r>
              <a:rPr lang="ko-KR" altLang="en-US" b="1" dirty="0" smtClean="0"/>
              <a:t>이름 </a:t>
            </a:r>
            <a:r>
              <a:rPr lang="en-US" altLang="ko-KR" b="1" dirty="0" smtClean="0"/>
              <a:t>: </a:t>
            </a:r>
            <a:r>
              <a:rPr lang="en-US" altLang="ko-KR" b="1" dirty="0" err="1" smtClean="0"/>
              <a:t>display_name</a:t>
            </a:r>
            <a:endParaRPr lang="en-US" altLang="ko-KR" b="1" dirty="0" smtClean="0"/>
          </a:p>
          <a:p>
            <a:pPr marL="285750" indent="-285750">
              <a:buFontTx/>
              <a:buChar char="-"/>
            </a:pPr>
            <a:r>
              <a:rPr lang="ko-KR" altLang="en-US" b="1" dirty="0" smtClean="0"/>
              <a:t>프로필사진 </a:t>
            </a:r>
            <a:r>
              <a:rPr lang="en-US" altLang="ko-KR" b="1" dirty="0" smtClean="0"/>
              <a:t>: </a:t>
            </a:r>
            <a:r>
              <a:rPr lang="en-US" altLang="ko-KR" b="1" dirty="0" err="1" smtClean="0"/>
              <a:t>profile_image_path</a:t>
            </a:r>
            <a:r>
              <a:rPr lang="en-US" altLang="ko-KR" b="1" dirty="0" smtClean="0"/>
              <a:t>(URL)</a:t>
            </a:r>
            <a:endParaRPr lang="en-US" altLang="ko-KR" b="1" dirty="0"/>
          </a:p>
          <a:p>
            <a:pPr marL="285750" indent="-285750">
              <a:buFontTx/>
              <a:buChar char="-"/>
            </a:pPr>
            <a:endParaRPr lang="en-US" altLang="ko-KR" b="1" dirty="0" smtClean="0"/>
          </a:p>
          <a:p>
            <a:pPr marL="285750" indent="-285750">
              <a:buFontTx/>
              <a:buChar char="-"/>
            </a:pPr>
            <a:endParaRPr lang="en-US" altLang="ko-KR" b="1" dirty="0"/>
          </a:p>
          <a:p>
            <a:r>
              <a:rPr lang="en-US" altLang="ko-KR" b="1" u="sng" dirty="0" smtClean="0"/>
              <a:t>- </a:t>
            </a:r>
            <a:r>
              <a:rPr lang="ko-KR" altLang="en-US" b="1" u="sng" dirty="0" smtClean="0"/>
              <a:t>회원정보 </a:t>
            </a:r>
            <a:r>
              <a:rPr lang="ko-KR" altLang="en-US" b="1" u="sng" dirty="0" err="1" smtClean="0"/>
              <a:t>수정시</a:t>
            </a:r>
            <a:r>
              <a:rPr lang="ko-KR" altLang="en-US" b="1" u="sng" dirty="0" smtClean="0"/>
              <a:t> </a:t>
            </a:r>
            <a:r>
              <a:rPr lang="en-US" altLang="ko-KR" b="1" u="sng" dirty="0" smtClean="0"/>
              <a:t>&lt;users&gt;</a:t>
            </a:r>
            <a:r>
              <a:rPr lang="ko-KR" altLang="en-US" b="1" u="sng" dirty="0" smtClean="0"/>
              <a:t>와</a:t>
            </a:r>
            <a:r>
              <a:rPr lang="en-US" altLang="ko-KR" b="1" u="sng" dirty="0" smtClean="0"/>
              <a:t>&lt;</a:t>
            </a:r>
            <a:r>
              <a:rPr lang="en-US" altLang="ko-KR" b="1" u="sng" dirty="0" err="1" smtClean="0"/>
              <a:t>user_metas</a:t>
            </a:r>
            <a:r>
              <a:rPr lang="en-US" altLang="ko-KR" b="1" u="sng" dirty="0" smtClean="0"/>
              <a:t>&gt;</a:t>
            </a:r>
          </a:p>
          <a:p>
            <a:r>
              <a:rPr lang="ko-KR" altLang="en-US" b="1" u="sng" dirty="0" err="1" smtClean="0"/>
              <a:t>를</a:t>
            </a:r>
            <a:r>
              <a:rPr lang="ko-KR" altLang="en-US" b="1" u="sng" dirty="0" smtClean="0"/>
              <a:t> </a:t>
            </a:r>
            <a:r>
              <a:rPr lang="ko-KR" altLang="en-US" b="1" u="sng" dirty="0" err="1" smtClean="0"/>
              <a:t>트랜젝션으로</a:t>
            </a:r>
            <a:r>
              <a:rPr lang="ko-KR" altLang="en-US" b="1" u="sng" dirty="0" smtClean="0"/>
              <a:t> 묶어준다</a:t>
            </a:r>
            <a:r>
              <a:rPr lang="en-US" altLang="ko-KR" b="1" u="sng" dirty="0" smtClean="0"/>
              <a:t>.</a:t>
            </a:r>
          </a:p>
          <a:p>
            <a:endParaRPr lang="en-US" altLang="ko-KR" b="1" u="sng" dirty="0" smtClean="0"/>
          </a:p>
          <a:p>
            <a:r>
              <a:rPr lang="en-US" altLang="ko-KR" b="1" u="sng" dirty="0" smtClean="0"/>
              <a:t>- </a:t>
            </a:r>
            <a:r>
              <a:rPr lang="ko-KR" altLang="en-US" b="1" u="sng" dirty="0" smtClean="0"/>
              <a:t>프로필 사진의 경우 이미지 </a:t>
            </a:r>
            <a:r>
              <a:rPr lang="ko-KR" altLang="en-US" b="1" u="sng" dirty="0" err="1" smtClean="0"/>
              <a:t>업로딩</a:t>
            </a:r>
            <a:r>
              <a:rPr lang="ko-KR" altLang="en-US" b="1" u="sng" dirty="0" smtClean="0"/>
              <a:t> 제한을 둔다</a:t>
            </a:r>
            <a:r>
              <a:rPr lang="en-US" altLang="ko-KR" b="1" u="sng" dirty="0" smtClean="0"/>
              <a:t>(</a:t>
            </a:r>
            <a:r>
              <a:rPr lang="ko-KR" altLang="en-US" b="1" u="sng" dirty="0" smtClean="0"/>
              <a:t>향후 </a:t>
            </a:r>
            <a:r>
              <a:rPr lang="en-US" altLang="ko-KR" b="1" u="sng" dirty="0" smtClean="0"/>
              <a:t>crop</a:t>
            </a:r>
            <a:r>
              <a:rPr lang="ko-KR" altLang="en-US" b="1" u="sng" dirty="0" smtClean="0"/>
              <a:t>이나 자동으로 정사각형 </a:t>
            </a:r>
            <a:r>
              <a:rPr lang="en-US" altLang="ko-KR" b="1" u="sng" dirty="0" smtClean="0"/>
              <a:t>&amp; </a:t>
            </a:r>
            <a:r>
              <a:rPr lang="ko-KR" altLang="en-US" b="1" u="sng" dirty="0" err="1" smtClean="0"/>
              <a:t>리사이징</a:t>
            </a:r>
            <a:r>
              <a:rPr lang="ko-KR" altLang="en-US" b="1" u="sng" dirty="0" smtClean="0"/>
              <a:t> 기능 추가</a:t>
            </a:r>
            <a:r>
              <a:rPr lang="en-US" altLang="ko-KR" b="1" u="sng" dirty="0" smtClean="0"/>
              <a:t>)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420" y="890588"/>
            <a:ext cx="6354293" cy="4367212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5237615" y="1114425"/>
            <a:ext cx="1463223" cy="20716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직사각형 30"/>
          <p:cNvSpPr/>
          <p:nvPr/>
        </p:nvSpPr>
        <p:spPr>
          <a:xfrm>
            <a:off x="3865223" y="4888468"/>
            <a:ext cx="1372392" cy="36933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회원 탈퇴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1283579" y="4935433"/>
            <a:ext cx="748002" cy="36933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취소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453419" y="3186113"/>
            <a:ext cx="4784195" cy="1749320"/>
          </a:xfrm>
          <a:prstGeom prst="rect">
            <a:avLst/>
          </a:prstGeom>
          <a:solidFill>
            <a:schemeClr val="bg1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" name="직사각형 48"/>
          <p:cNvSpPr/>
          <p:nvPr/>
        </p:nvSpPr>
        <p:spPr>
          <a:xfrm>
            <a:off x="2123444" y="1894754"/>
            <a:ext cx="530915" cy="230832"/>
          </a:xfrm>
          <a:prstGeom prst="rect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txBody>
          <a:bodyPr wrap="none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</a:rPr>
              <a:t>닉네임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2159320" y="929759"/>
            <a:ext cx="1372392" cy="36933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일반회원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3663980" y="2843161"/>
            <a:ext cx="1573634" cy="355650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3" name="직선 화살표 연결선 52"/>
          <p:cNvCxnSpPr>
            <a:stCxn id="51" idx="2"/>
          </p:cNvCxnSpPr>
          <p:nvPr/>
        </p:nvCxnSpPr>
        <p:spPr>
          <a:xfrm>
            <a:off x="4450797" y="3198811"/>
            <a:ext cx="0" cy="357454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직사각형 53"/>
          <p:cNvSpPr/>
          <p:nvPr/>
        </p:nvSpPr>
        <p:spPr>
          <a:xfrm>
            <a:off x="3663981" y="3541763"/>
            <a:ext cx="157363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 dirty="0" smtClean="0">
                <a:latin typeface="Arial" panose="020B0604020202020204" pitchFamily="34" charset="0"/>
              </a:rPr>
              <a:t>프로필사진 변경</a:t>
            </a:r>
            <a:endParaRPr lang="en-US" altLang="ko-KR" sz="1000" b="1" dirty="0" smtClean="0">
              <a:latin typeface="Arial" panose="020B0604020202020204" pitchFamily="34" charset="0"/>
            </a:endParaRPr>
          </a:p>
          <a:p>
            <a:pPr algn="ctr"/>
            <a:r>
              <a:rPr lang="en-US" altLang="ko-KR" sz="1000" b="1" dirty="0" smtClean="0">
                <a:latin typeface="Arial" panose="020B0604020202020204" pitchFamily="34" charset="0"/>
              </a:rPr>
              <a:t>(</a:t>
            </a:r>
            <a:r>
              <a:rPr lang="ko-KR" altLang="en-US" sz="1000" b="1" dirty="0" err="1" smtClean="0">
                <a:latin typeface="Arial" panose="020B0604020202020204" pitchFamily="34" charset="0"/>
              </a:rPr>
              <a:t>변경시</a:t>
            </a:r>
            <a:r>
              <a:rPr lang="ko-KR" altLang="en-US" sz="1000" b="1" dirty="0" smtClean="0">
                <a:latin typeface="Arial" panose="020B0604020202020204" pitchFamily="34" charset="0"/>
              </a:rPr>
              <a:t> </a:t>
            </a:r>
            <a:r>
              <a:rPr lang="ko-KR" altLang="en-US" sz="1000" b="1" dirty="0" err="1" smtClean="0">
                <a:latin typeface="Arial" panose="020B0604020202020204" pitchFamily="34" charset="0"/>
              </a:rPr>
              <a:t>미리보기</a:t>
            </a:r>
            <a:r>
              <a:rPr lang="ko-KR" altLang="en-US" sz="1000" b="1" dirty="0" smtClean="0">
                <a:latin typeface="Arial" panose="020B0604020202020204" pitchFamily="34" charset="0"/>
              </a:rPr>
              <a:t> 사진 즉시 반영</a:t>
            </a:r>
            <a:r>
              <a:rPr lang="en-US" altLang="ko-KR" sz="1000" b="1" dirty="0" smtClean="0">
                <a:latin typeface="Arial" panose="020B0604020202020204" pitchFamily="34" charset="0"/>
              </a:rPr>
              <a:t>)</a:t>
            </a:r>
            <a:endParaRPr lang="en-US" altLang="ko-KR" sz="1000" b="1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1910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453420" y="326870"/>
            <a:ext cx="5024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회원관리 </a:t>
            </a:r>
            <a:r>
              <a:rPr lang="en-US" altLang="ko-KR" b="1" dirty="0" smtClean="0"/>
              <a:t>– </a:t>
            </a:r>
            <a:r>
              <a:rPr lang="ko-KR" altLang="en-US" b="1" dirty="0" smtClean="0"/>
              <a:t>회원 정보 수정</a:t>
            </a:r>
            <a:r>
              <a:rPr lang="en-US" altLang="ko-KR" b="1" dirty="0" smtClean="0"/>
              <a:t>(1) - </a:t>
            </a:r>
            <a:r>
              <a:rPr lang="ko-KR" altLang="en-US" b="1" dirty="0"/>
              <a:t>추가진행작업</a:t>
            </a:r>
            <a:endParaRPr lang="en-US" altLang="ko-KR" b="1" dirty="0"/>
          </a:p>
        </p:txBody>
      </p:sp>
      <p:sp>
        <p:nvSpPr>
          <p:cNvPr id="28" name="직사각형 27"/>
          <p:cNvSpPr/>
          <p:nvPr/>
        </p:nvSpPr>
        <p:spPr>
          <a:xfrm>
            <a:off x="6807162" y="491967"/>
            <a:ext cx="5243939" cy="62170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&lt; </a:t>
            </a:r>
            <a:r>
              <a:rPr lang="ko-KR" altLang="en-US" b="1" dirty="0" smtClean="0"/>
              <a:t>참고사항 </a:t>
            </a:r>
            <a:r>
              <a:rPr lang="en-US" altLang="ko-KR" b="1" dirty="0" smtClean="0"/>
              <a:t>&gt;</a:t>
            </a:r>
          </a:p>
          <a:p>
            <a:pPr algn="ctr"/>
            <a:endParaRPr lang="en-US" altLang="ko-KR" b="1" dirty="0" smtClean="0"/>
          </a:p>
          <a:p>
            <a:pPr marL="285750" indent="-285750">
              <a:buFontTx/>
              <a:buChar char="-"/>
            </a:pPr>
            <a:r>
              <a:rPr lang="ko-KR" altLang="en-US" b="1" dirty="0" smtClean="0"/>
              <a:t>이름 </a:t>
            </a:r>
            <a:r>
              <a:rPr lang="en-US" altLang="ko-KR" b="1" dirty="0" smtClean="0"/>
              <a:t>: </a:t>
            </a:r>
            <a:r>
              <a:rPr lang="en-US" altLang="ko-KR" b="1" dirty="0" err="1" smtClean="0"/>
              <a:t>display_name</a:t>
            </a:r>
            <a:endParaRPr lang="en-US" altLang="ko-KR" b="1" dirty="0" smtClean="0"/>
          </a:p>
          <a:p>
            <a:pPr marL="285750" indent="-285750">
              <a:buFontTx/>
              <a:buChar char="-"/>
            </a:pPr>
            <a:r>
              <a:rPr lang="ko-KR" altLang="en-US" b="1" dirty="0" smtClean="0"/>
              <a:t>프로필사진 </a:t>
            </a:r>
            <a:r>
              <a:rPr lang="en-US" altLang="ko-KR" b="1" dirty="0" smtClean="0"/>
              <a:t>: </a:t>
            </a:r>
            <a:r>
              <a:rPr lang="en-US" altLang="ko-KR" b="1" dirty="0" err="1" smtClean="0"/>
              <a:t>profile_image_path</a:t>
            </a:r>
            <a:r>
              <a:rPr lang="en-US" altLang="ko-KR" b="1" dirty="0" smtClean="0"/>
              <a:t>(URL)</a:t>
            </a:r>
          </a:p>
          <a:p>
            <a:pPr marL="285750" indent="-285750">
              <a:buFontTx/>
              <a:buChar char="-"/>
            </a:pPr>
            <a:endParaRPr lang="en-US" altLang="ko-KR" b="1" dirty="0" smtClean="0"/>
          </a:p>
          <a:p>
            <a:pPr algn="ctr"/>
            <a:r>
              <a:rPr lang="en-US" altLang="ko-KR" b="1" dirty="0" smtClean="0"/>
              <a:t>&lt;</a:t>
            </a:r>
            <a:r>
              <a:rPr lang="en-US" altLang="ko-KR" b="1" dirty="0" err="1" smtClean="0"/>
              <a:t>meta_key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값</a:t>
            </a:r>
            <a:r>
              <a:rPr lang="en-US" altLang="ko-KR" b="1" dirty="0" smtClean="0"/>
              <a:t>&gt;</a:t>
            </a:r>
            <a:endParaRPr lang="en-US" altLang="ko-KR" b="1" dirty="0"/>
          </a:p>
          <a:p>
            <a:pPr marL="285750" indent="-285750">
              <a:buFontTx/>
              <a:buChar char="-"/>
            </a:pPr>
            <a:r>
              <a:rPr lang="ko-KR" altLang="en-US" b="1" dirty="0" smtClean="0"/>
              <a:t>업종 </a:t>
            </a:r>
            <a:r>
              <a:rPr lang="en-US" altLang="ko-KR" b="1" dirty="0"/>
              <a:t>: </a:t>
            </a:r>
            <a:r>
              <a:rPr lang="en-US" altLang="ko-KR" b="1" dirty="0" err="1" smtClean="0"/>
              <a:t>business_type</a:t>
            </a:r>
            <a:endParaRPr lang="en-US" altLang="ko-KR" b="1" dirty="0"/>
          </a:p>
          <a:p>
            <a:pPr marL="285750" indent="-285750">
              <a:buFontTx/>
              <a:buChar char="-"/>
            </a:pPr>
            <a:r>
              <a:rPr lang="ko-KR" altLang="en-US" b="1" dirty="0" smtClean="0"/>
              <a:t>사업자등록번호 </a:t>
            </a:r>
            <a:r>
              <a:rPr lang="en-US" altLang="ko-KR" b="1" dirty="0" smtClean="0"/>
              <a:t>: </a:t>
            </a:r>
            <a:r>
              <a:rPr lang="en-US" altLang="ko-KR" b="1" dirty="0" err="1" smtClean="0"/>
              <a:t>registered_number</a:t>
            </a:r>
            <a:endParaRPr lang="en-US" altLang="ko-KR" b="1" dirty="0"/>
          </a:p>
          <a:p>
            <a:pPr marL="285750" indent="-285750">
              <a:buFontTx/>
              <a:buChar char="-"/>
            </a:pPr>
            <a:r>
              <a:rPr lang="ko-KR" altLang="en-US" b="1" dirty="0" smtClean="0"/>
              <a:t>대표자명</a:t>
            </a:r>
            <a:r>
              <a:rPr lang="en-US" altLang="ko-KR" b="1" dirty="0" smtClean="0"/>
              <a:t> : </a:t>
            </a:r>
            <a:r>
              <a:rPr lang="en-US" altLang="ko-KR" b="1" dirty="0" err="1" smtClean="0"/>
              <a:t>owner_name</a:t>
            </a:r>
            <a:endParaRPr lang="en-US" altLang="ko-KR" b="1" dirty="0" smtClean="0"/>
          </a:p>
          <a:p>
            <a:pPr marL="285750" indent="-285750">
              <a:buFontTx/>
              <a:buChar char="-"/>
            </a:pPr>
            <a:r>
              <a:rPr lang="ko-KR" altLang="en-US" b="1" dirty="0" smtClean="0"/>
              <a:t>업체 주소 </a:t>
            </a:r>
            <a:r>
              <a:rPr lang="en-US" altLang="ko-KR" b="1" dirty="0" smtClean="0"/>
              <a:t>: address {</a:t>
            </a:r>
          </a:p>
          <a:p>
            <a:r>
              <a:rPr lang="en-US" altLang="ko-KR" b="1" dirty="0" smtClean="0"/>
              <a:t>       </a:t>
            </a:r>
            <a:r>
              <a:rPr lang="en-US" altLang="ko-KR" b="1" dirty="0" err="1" smtClean="0"/>
              <a:t>post_code</a:t>
            </a:r>
            <a:r>
              <a:rPr lang="en-US" altLang="ko-KR" b="1" dirty="0" smtClean="0"/>
              <a:t>: “54869”,</a:t>
            </a:r>
          </a:p>
          <a:p>
            <a:r>
              <a:rPr lang="en-US" altLang="ko-KR" b="1" dirty="0" smtClean="0"/>
              <a:t>       addr1: “</a:t>
            </a:r>
            <a:r>
              <a:rPr lang="ko-KR" altLang="en-US" b="1" dirty="0" smtClean="0"/>
              <a:t>전북 전주시 덕진구 백제대로</a:t>
            </a:r>
            <a:r>
              <a:rPr lang="en-US" altLang="ko-KR" b="1" dirty="0" smtClean="0"/>
              <a:t>”,</a:t>
            </a:r>
          </a:p>
          <a:p>
            <a:r>
              <a:rPr lang="en-US" altLang="ko-KR" b="1" dirty="0" smtClean="0"/>
              <a:t>       addr2: “</a:t>
            </a:r>
            <a:r>
              <a:rPr lang="ko-KR" altLang="en-US" b="1" dirty="0" smtClean="0"/>
              <a:t>전북대학교 창업동아리 </a:t>
            </a:r>
            <a:r>
              <a:rPr lang="ko-KR" altLang="en-US" b="1" dirty="0" err="1" smtClean="0"/>
              <a:t>아늑한집</a:t>
            </a:r>
            <a:r>
              <a:rPr lang="en-US" altLang="ko-KR" b="1" dirty="0" smtClean="0"/>
              <a:t>”,</a:t>
            </a:r>
          </a:p>
          <a:p>
            <a:r>
              <a:rPr lang="en-US" altLang="ko-KR" b="1" dirty="0"/>
              <a:t> </a:t>
            </a:r>
            <a:r>
              <a:rPr lang="en-US" altLang="ko-KR" b="1" dirty="0" smtClean="0"/>
              <a:t>   }</a:t>
            </a:r>
          </a:p>
          <a:p>
            <a:pPr marL="285750" indent="-285750">
              <a:buFontTx/>
              <a:buChar char="-"/>
            </a:pPr>
            <a:r>
              <a:rPr lang="ko-KR" altLang="en-US" b="1" dirty="0" err="1" smtClean="0"/>
              <a:t>소개글</a:t>
            </a:r>
            <a:r>
              <a:rPr lang="ko-KR" altLang="en-US" b="1" dirty="0" smtClean="0"/>
              <a:t> </a:t>
            </a:r>
            <a:r>
              <a:rPr lang="en-US" altLang="ko-KR" b="1" dirty="0" smtClean="0"/>
              <a:t>: </a:t>
            </a:r>
            <a:r>
              <a:rPr lang="en-US" altLang="ko-KR" b="1" dirty="0" err="1" smtClean="0"/>
              <a:t>intro_comment</a:t>
            </a:r>
            <a:endParaRPr lang="en-US" altLang="ko-KR" b="1" dirty="0" smtClean="0"/>
          </a:p>
          <a:p>
            <a:pPr marL="285750" indent="-285750">
              <a:buFontTx/>
              <a:buChar char="-"/>
            </a:pPr>
            <a:r>
              <a:rPr lang="ko-KR" altLang="en-US" b="1" dirty="0" smtClean="0"/>
              <a:t>회원레벨 </a:t>
            </a:r>
            <a:r>
              <a:rPr lang="en-US" altLang="ko-KR" b="1" dirty="0" smtClean="0"/>
              <a:t>: level</a:t>
            </a:r>
          </a:p>
          <a:p>
            <a:pPr marL="285750" indent="-285750">
              <a:buFontTx/>
              <a:buChar char="-"/>
            </a:pPr>
            <a:r>
              <a:rPr lang="ko-KR" altLang="en-US" b="1" dirty="0" smtClean="0"/>
              <a:t>업종 </a:t>
            </a:r>
            <a:r>
              <a:rPr lang="en-US" altLang="ko-KR" b="1" dirty="0" smtClean="0"/>
              <a:t>: </a:t>
            </a:r>
            <a:r>
              <a:rPr lang="ko-KR" altLang="en-US" b="1" dirty="0" smtClean="0"/>
              <a:t>호텔</a:t>
            </a:r>
            <a:r>
              <a:rPr lang="en-US" altLang="ko-KR" b="1" dirty="0" smtClean="0"/>
              <a:t>(HOTEL), </a:t>
            </a:r>
            <a:r>
              <a:rPr lang="ko-KR" altLang="en-US" b="1" dirty="0" smtClean="0"/>
              <a:t>공인중개사</a:t>
            </a:r>
            <a:r>
              <a:rPr lang="en-US" altLang="ko-KR" b="1" dirty="0" smtClean="0"/>
              <a:t>(ESTATE_AGENT), </a:t>
            </a:r>
            <a:r>
              <a:rPr lang="ko-KR" altLang="en-US" b="1" dirty="0" smtClean="0"/>
              <a:t>건물주</a:t>
            </a:r>
            <a:r>
              <a:rPr lang="en-US" altLang="ko-KR" b="1" dirty="0" smtClean="0"/>
              <a:t>(LANDLORD)</a:t>
            </a:r>
            <a:r>
              <a:rPr lang="ko-KR" altLang="en-US" b="1" dirty="0" smtClean="0"/>
              <a:t>등</a:t>
            </a:r>
            <a:endParaRPr lang="en-US" altLang="ko-KR" b="1" dirty="0" smtClean="0"/>
          </a:p>
          <a:p>
            <a:pPr marL="285750" indent="-285750">
              <a:buFontTx/>
              <a:buChar char="-"/>
            </a:pPr>
            <a:endParaRPr lang="en-US" altLang="ko-KR" b="1" dirty="0"/>
          </a:p>
          <a:p>
            <a:r>
              <a:rPr lang="en-US" altLang="ko-KR" sz="1400" b="1" u="sng" dirty="0" smtClean="0"/>
              <a:t>- </a:t>
            </a:r>
            <a:r>
              <a:rPr lang="ko-KR" altLang="en-US" sz="1400" b="1" u="sng" dirty="0" smtClean="0"/>
              <a:t>회원정보 </a:t>
            </a:r>
            <a:r>
              <a:rPr lang="ko-KR" altLang="en-US" sz="1400" b="1" u="sng" dirty="0" err="1" smtClean="0"/>
              <a:t>수정시</a:t>
            </a:r>
            <a:r>
              <a:rPr lang="ko-KR" altLang="en-US" sz="1400" b="1" u="sng" dirty="0" smtClean="0"/>
              <a:t> </a:t>
            </a:r>
            <a:r>
              <a:rPr lang="en-US" altLang="ko-KR" sz="1400" b="1" u="sng" dirty="0" smtClean="0"/>
              <a:t>&lt;users&gt;</a:t>
            </a:r>
            <a:r>
              <a:rPr lang="ko-KR" altLang="en-US" sz="1400" b="1" u="sng" dirty="0" smtClean="0"/>
              <a:t>와</a:t>
            </a:r>
            <a:r>
              <a:rPr lang="en-US" altLang="ko-KR" sz="1400" b="1" u="sng" dirty="0" smtClean="0"/>
              <a:t>&lt;</a:t>
            </a:r>
            <a:r>
              <a:rPr lang="en-US" altLang="ko-KR" sz="1400" b="1" u="sng" dirty="0" err="1" smtClean="0"/>
              <a:t>user_metas</a:t>
            </a:r>
            <a:r>
              <a:rPr lang="en-US" altLang="ko-KR" sz="1400" b="1" u="sng" dirty="0" smtClean="0"/>
              <a:t>&gt;</a:t>
            </a:r>
          </a:p>
          <a:p>
            <a:r>
              <a:rPr lang="ko-KR" altLang="en-US" sz="1400" b="1" u="sng" dirty="0" err="1" smtClean="0"/>
              <a:t>를</a:t>
            </a:r>
            <a:r>
              <a:rPr lang="ko-KR" altLang="en-US" sz="1400" b="1" u="sng" dirty="0" smtClean="0"/>
              <a:t> </a:t>
            </a:r>
            <a:r>
              <a:rPr lang="ko-KR" altLang="en-US" sz="1400" b="1" u="sng" dirty="0" err="1" smtClean="0"/>
              <a:t>트랜젝션으로</a:t>
            </a:r>
            <a:r>
              <a:rPr lang="ko-KR" altLang="en-US" sz="1400" b="1" u="sng" dirty="0" smtClean="0"/>
              <a:t> 묶어준다</a:t>
            </a:r>
            <a:r>
              <a:rPr lang="en-US" altLang="ko-KR" sz="1400" b="1" u="sng" dirty="0" smtClean="0"/>
              <a:t>.</a:t>
            </a:r>
          </a:p>
          <a:p>
            <a:r>
              <a:rPr lang="en-US" altLang="ko-KR" sz="1400" b="1" u="sng" dirty="0" smtClean="0"/>
              <a:t>- </a:t>
            </a:r>
            <a:r>
              <a:rPr lang="ko-KR" altLang="en-US" sz="1400" b="1" u="sng" dirty="0" smtClean="0"/>
              <a:t>프로필 사진의 경우 이미지 </a:t>
            </a:r>
            <a:r>
              <a:rPr lang="ko-KR" altLang="en-US" sz="1400" b="1" u="sng" dirty="0" err="1" smtClean="0"/>
              <a:t>업로딩</a:t>
            </a:r>
            <a:r>
              <a:rPr lang="ko-KR" altLang="en-US" sz="1400" b="1" u="sng" dirty="0" smtClean="0"/>
              <a:t> 제한을 둔다</a:t>
            </a:r>
            <a:r>
              <a:rPr lang="en-US" altLang="ko-KR" sz="1400" b="1" u="sng" dirty="0" smtClean="0"/>
              <a:t>(</a:t>
            </a:r>
            <a:r>
              <a:rPr lang="ko-KR" altLang="en-US" sz="1400" b="1" u="sng" dirty="0" smtClean="0"/>
              <a:t>향후 </a:t>
            </a:r>
            <a:r>
              <a:rPr lang="en-US" altLang="ko-KR" sz="1400" b="1" u="sng" dirty="0" smtClean="0"/>
              <a:t>crop</a:t>
            </a:r>
            <a:r>
              <a:rPr lang="ko-KR" altLang="en-US" sz="1400" b="1" u="sng" dirty="0" smtClean="0"/>
              <a:t>이나 자동으로 정사각형 </a:t>
            </a:r>
            <a:r>
              <a:rPr lang="en-US" altLang="ko-KR" sz="1400" b="1" u="sng" dirty="0" smtClean="0"/>
              <a:t>&amp; </a:t>
            </a:r>
            <a:r>
              <a:rPr lang="ko-KR" altLang="en-US" sz="1400" b="1" u="sng" dirty="0" err="1" smtClean="0"/>
              <a:t>리사이징</a:t>
            </a:r>
            <a:r>
              <a:rPr lang="ko-KR" altLang="en-US" sz="1400" b="1" u="sng" dirty="0" smtClean="0"/>
              <a:t> 기능 추가</a:t>
            </a:r>
            <a:r>
              <a:rPr lang="en-US" altLang="ko-KR" sz="1400" b="1" u="sng" dirty="0" smtClean="0"/>
              <a:t>)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420" y="890588"/>
            <a:ext cx="6354293" cy="4367212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5237615" y="1114425"/>
            <a:ext cx="1463223" cy="20716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직사각형 30"/>
          <p:cNvSpPr/>
          <p:nvPr/>
        </p:nvSpPr>
        <p:spPr>
          <a:xfrm>
            <a:off x="3865223" y="4888468"/>
            <a:ext cx="1372392" cy="36933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회원 탈퇴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1283579" y="4935433"/>
            <a:ext cx="748002" cy="36933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취소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6" name="직선 화살표 연결선 45"/>
          <p:cNvCxnSpPr/>
          <p:nvPr/>
        </p:nvCxnSpPr>
        <p:spPr>
          <a:xfrm flipH="1">
            <a:off x="2948401" y="4935433"/>
            <a:ext cx="2" cy="496923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직사각형 46"/>
          <p:cNvSpPr/>
          <p:nvPr/>
        </p:nvSpPr>
        <p:spPr>
          <a:xfrm>
            <a:off x="1908524" y="5407272"/>
            <a:ext cx="207975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 dirty="0" smtClean="0">
                <a:latin typeface="Arial" panose="020B0604020202020204" pitchFamily="34" charset="0"/>
              </a:rPr>
              <a:t>업종선택은</a:t>
            </a:r>
            <a:r>
              <a:rPr lang="en-US" altLang="ko-KR" sz="1000" b="1" dirty="0" smtClean="0">
                <a:latin typeface="Arial" panose="020B0604020202020204" pitchFamily="34" charset="0"/>
              </a:rPr>
              <a:t> Select </a:t>
            </a:r>
            <a:r>
              <a:rPr lang="ko-KR" altLang="en-US" sz="1000" b="1" dirty="0" smtClean="0">
                <a:latin typeface="Arial" panose="020B0604020202020204" pitchFamily="34" charset="0"/>
              </a:rPr>
              <a:t>태그 이용</a:t>
            </a:r>
            <a:endParaRPr lang="ko-KR" altLang="ko-KR" sz="1000" b="1" dirty="0">
              <a:latin typeface="Arial" panose="020B0604020202020204" pitchFamily="34" charset="0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2123444" y="1894754"/>
            <a:ext cx="646331" cy="230832"/>
          </a:xfrm>
          <a:prstGeom prst="rect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txBody>
          <a:bodyPr wrap="none">
            <a:spAutoFit/>
          </a:bodyPr>
          <a:lstStyle/>
          <a:p>
            <a:r>
              <a:rPr lang="ko-KR" altLang="en-US" sz="900" smtClean="0">
                <a:solidFill>
                  <a:schemeClr val="bg1"/>
                </a:solidFill>
              </a:rPr>
              <a:t>사업장명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159320" y="929759"/>
            <a:ext cx="1372392" cy="36933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사업자회원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70512" y="3586166"/>
            <a:ext cx="118737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b="1" dirty="0">
                <a:latin typeface="Arial" panose="020B0604020202020204" pitchFamily="34" charset="0"/>
              </a:rPr>
              <a:t>Select </a:t>
            </a:r>
            <a:r>
              <a:rPr lang="en-US" altLang="ko-KR" sz="1100" b="1" dirty="0" smtClean="0">
                <a:latin typeface="Arial" panose="020B0604020202020204" pitchFamily="34" charset="0"/>
              </a:rPr>
              <a:t>Tag</a:t>
            </a:r>
            <a:endParaRPr lang="ko-KR" altLang="en-US" sz="1100" dirty="0"/>
          </a:p>
        </p:txBody>
      </p:sp>
      <p:sp>
        <p:nvSpPr>
          <p:cNvPr id="17" name="직사각형 16"/>
          <p:cNvSpPr/>
          <p:nvPr/>
        </p:nvSpPr>
        <p:spPr>
          <a:xfrm>
            <a:off x="3663980" y="2843161"/>
            <a:ext cx="1573634" cy="355650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8" name="직선 화살표 연결선 17"/>
          <p:cNvCxnSpPr>
            <a:stCxn id="17" idx="3"/>
            <a:endCxn id="19" idx="0"/>
          </p:cNvCxnSpPr>
          <p:nvPr/>
        </p:nvCxnSpPr>
        <p:spPr>
          <a:xfrm>
            <a:off x="5237614" y="3020986"/>
            <a:ext cx="782732" cy="272792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5233529" y="3293778"/>
            <a:ext cx="157363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 dirty="0" smtClean="0">
                <a:latin typeface="Arial" panose="020B0604020202020204" pitchFamily="34" charset="0"/>
              </a:rPr>
              <a:t>프로필사진 변경</a:t>
            </a:r>
            <a:endParaRPr lang="en-US" altLang="ko-KR" sz="1000" b="1" dirty="0" smtClean="0">
              <a:latin typeface="Arial" panose="020B0604020202020204" pitchFamily="34" charset="0"/>
            </a:endParaRPr>
          </a:p>
          <a:p>
            <a:pPr algn="ctr"/>
            <a:r>
              <a:rPr lang="en-US" altLang="ko-KR" sz="1000" b="1" dirty="0" smtClean="0">
                <a:latin typeface="Arial" panose="020B0604020202020204" pitchFamily="34" charset="0"/>
              </a:rPr>
              <a:t>(</a:t>
            </a:r>
            <a:r>
              <a:rPr lang="ko-KR" altLang="en-US" sz="1000" b="1" dirty="0" err="1" smtClean="0">
                <a:latin typeface="Arial" panose="020B0604020202020204" pitchFamily="34" charset="0"/>
              </a:rPr>
              <a:t>변경시</a:t>
            </a:r>
            <a:r>
              <a:rPr lang="ko-KR" altLang="en-US" sz="1000" b="1" dirty="0" smtClean="0">
                <a:latin typeface="Arial" panose="020B0604020202020204" pitchFamily="34" charset="0"/>
              </a:rPr>
              <a:t> </a:t>
            </a:r>
            <a:r>
              <a:rPr lang="ko-KR" altLang="en-US" sz="1000" b="1" dirty="0" err="1" smtClean="0">
                <a:latin typeface="Arial" panose="020B0604020202020204" pitchFamily="34" charset="0"/>
              </a:rPr>
              <a:t>미리보기</a:t>
            </a:r>
            <a:r>
              <a:rPr lang="ko-KR" altLang="en-US" sz="1000" b="1" dirty="0" smtClean="0">
                <a:latin typeface="Arial" panose="020B0604020202020204" pitchFamily="34" charset="0"/>
              </a:rPr>
              <a:t> 사진 즉시 반영</a:t>
            </a:r>
            <a:r>
              <a:rPr lang="en-US" altLang="ko-KR" sz="1000" b="1" dirty="0" smtClean="0">
                <a:latin typeface="Arial" panose="020B0604020202020204" pitchFamily="34" charset="0"/>
              </a:rPr>
              <a:t>)</a:t>
            </a:r>
            <a:endParaRPr lang="en-US" altLang="ko-KR" sz="1000" b="1" dirty="0">
              <a:latin typeface="Arial" panose="020B0604020202020204" pitchFamily="34" charset="0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453419" y="3942891"/>
            <a:ext cx="4127207" cy="447954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5" name="직선 화살표 연결선 24"/>
          <p:cNvCxnSpPr>
            <a:stCxn id="24" idx="3"/>
          </p:cNvCxnSpPr>
          <p:nvPr/>
        </p:nvCxnSpPr>
        <p:spPr>
          <a:xfrm>
            <a:off x="4580626" y="4166868"/>
            <a:ext cx="715993" cy="68702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/>
          <p:cNvSpPr/>
          <p:nvPr/>
        </p:nvSpPr>
        <p:spPr>
          <a:xfrm>
            <a:off x="5202533" y="3946676"/>
            <a:ext cx="166363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 dirty="0" smtClean="0">
                <a:latin typeface="Arial" panose="020B0604020202020204" pitchFamily="34" charset="0"/>
              </a:rPr>
              <a:t>우편번호 기능추가</a:t>
            </a:r>
            <a:endParaRPr lang="en-US" altLang="ko-KR" sz="1000" b="1" dirty="0" smtClean="0">
              <a:latin typeface="Arial" panose="020B0604020202020204" pitchFamily="34" charset="0"/>
            </a:endParaRPr>
          </a:p>
          <a:p>
            <a:pPr algn="ctr"/>
            <a:r>
              <a:rPr lang="en-US" altLang="ko-KR" sz="1000" b="1" dirty="0" smtClean="0">
                <a:latin typeface="Arial" panose="020B0604020202020204" pitchFamily="34" charset="0"/>
              </a:rPr>
              <a:t>(</a:t>
            </a:r>
            <a:r>
              <a:rPr lang="en-US" altLang="ko-KR" sz="1000" b="1" dirty="0" err="1" smtClean="0">
                <a:latin typeface="Arial" panose="020B0604020202020204" pitchFamily="34" charset="0"/>
              </a:rPr>
              <a:t>daum</a:t>
            </a:r>
            <a:r>
              <a:rPr lang="en-US" altLang="ko-KR" sz="1000" b="1" dirty="0" smtClean="0">
                <a:latin typeface="Arial" panose="020B0604020202020204" pitchFamily="34" charset="0"/>
              </a:rPr>
              <a:t> </a:t>
            </a:r>
            <a:r>
              <a:rPr lang="ko-KR" altLang="en-US" sz="1000" b="1" dirty="0" smtClean="0">
                <a:latin typeface="Arial" panose="020B0604020202020204" pitchFamily="34" charset="0"/>
              </a:rPr>
              <a:t>우편번호 </a:t>
            </a:r>
            <a:r>
              <a:rPr lang="en-US" altLang="ko-KR" sz="1000" b="1" dirty="0" smtClean="0">
                <a:latin typeface="Arial" panose="020B0604020202020204" pitchFamily="34" charset="0"/>
              </a:rPr>
              <a:t>API </a:t>
            </a:r>
            <a:r>
              <a:rPr lang="ko-KR" altLang="en-US" sz="1000" b="1" dirty="0" smtClean="0">
                <a:latin typeface="Arial" panose="020B0604020202020204" pitchFamily="34" charset="0"/>
              </a:rPr>
              <a:t>이용</a:t>
            </a:r>
            <a:r>
              <a:rPr lang="en-US" altLang="ko-KR" sz="1000" b="1" dirty="0" smtClean="0">
                <a:latin typeface="Arial" panose="020B0604020202020204" pitchFamily="34" charset="0"/>
              </a:rPr>
              <a:t>)</a:t>
            </a:r>
            <a:endParaRPr lang="en-US" altLang="ko-KR" sz="1000" b="1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2250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Browser"/>
          <p:cNvGrpSpPr/>
          <p:nvPr>
            <p:custDataLst>
              <p:tags r:id="rId1"/>
            </p:custDataLst>
          </p:nvPr>
        </p:nvGrpSpPr>
        <p:grpSpPr>
          <a:xfrm>
            <a:off x="988259" y="877357"/>
            <a:ext cx="4629326" cy="5887480"/>
            <a:chOff x="595684" y="1261241"/>
            <a:chExt cx="6668461" cy="4352545"/>
          </a:xfrm>
        </p:grpSpPr>
        <p:sp>
          <p:nvSpPr>
            <p:cNvPr id="5" name="Window Body"/>
            <p:cNvSpPr/>
            <p:nvPr>
              <p:custDataLst>
                <p:tags r:id="rId2"/>
              </p:custDataLst>
            </p:nvPr>
          </p:nvSpPr>
          <p:spPr>
            <a:xfrm>
              <a:off x="595684" y="1656751"/>
              <a:ext cx="6668461" cy="395703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" name="Title Bar"/>
            <p:cNvSpPr/>
            <p:nvPr>
              <p:custDataLst>
                <p:tags r:id="rId3"/>
              </p:custDataLst>
            </p:nvPr>
          </p:nvSpPr>
          <p:spPr>
            <a:xfrm>
              <a:off x="595685" y="1261241"/>
              <a:ext cx="6668459" cy="39705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title;</a:t>
              </a:r>
              <a:r>
                <a:rPr lang="ko-KR" alt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altLang="ko-KR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ver3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" name="Menu Button"/>
            <p:cNvSpPr>
              <a:spLocks noChangeAspect="1" noEditPoints="1"/>
            </p:cNvSpPr>
            <p:nvPr>
              <p:custDataLst>
                <p:tags r:id="rId4"/>
              </p:custDataLst>
            </p:nvPr>
          </p:nvSpPr>
          <p:spPr bwMode="auto">
            <a:xfrm>
              <a:off x="6921482" y="1488617"/>
              <a:ext cx="214956" cy="83327"/>
            </a:xfrm>
            <a:custGeom>
              <a:avLst/>
              <a:gdLst>
                <a:gd name="T0" fmla="*/ 0 w 415"/>
                <a:gd name="T1" fmla="*/ 309 h 309"/>
                <a:gd name="T2" fmla="*/ 415 w 415"/>
                <a:gd name="T3" fmla="*/ 309 h 309"/>
                <a:gd name="T4" fmla="*/ 0 w 415"/>
                <a:gd name="T5" fmla="*/ 155 h 309"/>
                <a:gd name="T6" fmla="*/ 415 w 415"/>
                <a:gd name="T7" fmla="*/ 155 h 309"/>
                <a:gd name="T8" fmla="*/ 0 w 415"/>
                <a:gd name="T9" fmla="*/ 0 h 309"/>
                <a:gd name="T10" fmla="*/ 415 w 415"/>
                <a:gd name="T11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5" h="309">
                  <a:moveTo>
                    <a:pt x="0" y="309"/>
                  </a:moveTo>
                  <a:lnTo>
                    <a:pt x="415" y="309"/>
                  </a:lnTo>
                  <a:moveTo>
                    <a:pt x="0" y="155"/>
                  </a:moveTo>
                  <a:lnTo>
                    <a:pt x="415" y="155"/>
                  </a:lnTo>
                  <a:moveTo>
                    <a:pt x="0" y="0"/>
                  </a:moveTo>
                  <a:lnTo>
                    <a:pt x="415" y="0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Close Button"/>
            <p:cNvSpPr>
              <a:spLocks noEditPoints="1"/>
            </p:cNvSpPr>
            <p:nvPr>
              <p:custDataLst>
                <p:tags r:id="rId5"/>
              </p:custDataLst>
            </p:nvPr>
          </p:nvSpPr>
          <p:spPr bwMode="auto">
            <a:xfrm>
              <a:off x="6960372" y="1313913"/>
              <a:ext cx="141779" cy="70417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noFill/>
            <a:ln w="9525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" name="Address Box"/>
            <p:cNvSpPr/>
            <p:nvPr>
              <p:custDataLst>
                <p:tags r:id="rId6"/>
              </p:custDataLst>
            </p:nvPr>
          </p:nvSpPr>
          <p:spPr>
            <a:xfrm>
              <a:off x="1896318" y="1442400"/>
              <a:ext cx="4897455" cy="175761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237744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noProof="1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www.cozyhouzz.co.kr</a:t>
              </a:r>
              <a:endParaRPr lang="en-US" sz="900" noProof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" name="Document Icon"/>
            <p:cNvSpPr>
              <a:spLocks noChangeAspect="1" noEditPoints="1"/>
            </p:cNvSpPr>
            <p:nvPr>
              <p:custDataLst>
                <p:tags r:id="rId7"/>
              </p:custDataLst>
            </p:nvPr>
          </p:nvSpPr>
          <p:spPr bwMode="auto">
            <a:xfrm>
              <a:off x="2005974" y="1480988"/>
              <a:ext cx="134918" cy="98584"/>
            </a:xfrm>
            <a:custGeom>
              <a:avLst/>
              <a:gdLst>
                <a:gd name="T0" fmla="*/ 153 w 260"/>
                <a:gd name="T1" fmla="*/ 7 h 367"/>
                <a:gd name="T2" fmla="*/ 153 w 260"/>
                <a:gd name="T3" fmla="*/ 108 h 367"/>
                <a:gd name="T4" fmla="*/ 253 w 260"/>
                <a:gd name="T5" fmla="*/ 108 h 367"/>
                <a:gd name="T6" fmla="*/ 0 w 260"/>
                <a:gd name="T7" fmla="*/ 0 h 367"/>
                <a:gd name="T8" fmla="*/ 0 w 260"/>
                <a:gd name="T9" fmla="*/ 367 h 367"/>
                <a:gd name="T10" fmla="*/ 260 w 260"/>
                <a:gd name="T11" fmla="*/ 367 h 367"/>
                <a:gd name="T12" fmla="*/ 260 w 260"/>
                <a:gd name="T13" fmla="*/ 100 h 367"/>
                <a:gd name="T14" fmla="*/ 161 w 260"/>
                <a:gd name="T15" fmla="*/ 1 h 367"/>
                <a:gd name="T16" fmla="*/ 0 w 260"/>
                <a:gd name="T17" fmla="*/ 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0" h="367">
                  <a:moveTo>
                    <a:pt x="153" y="7"/>
                  </a:moveTo>
                  <a:lnTo>
                    <a:pt x="153" y="108"/>
                  </a:lnTo>
                  <a:lnTo>
                    <a:pt x="253" y="108"/>
                  </a:lnTo>
                  <a:moveTo>
                    <a:pt x="0" y="0"/>
                  </a:moveTo>
                  <a:lnTo>
                    <a:pt x="0" y="367"/>
                  </a:lnTo>
                  <a:lnTo>
                    <a:pt x="260" y="367"/>
                  </a:lnTo>
                  <a:lnTo>
                    <a:pt x="260" y="100"/>
                  </a:lnTo>
                  <a:lnTo>
                    <a:pt x="161" y="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11" name="Navigation Buttons"/>
            <p:cNvGrpSpPr/>
            <p:nvPr/>
          </p:nvGrpSpPr>
          <p:grpSpPr>
            <a:xfrm>
              <a:off x="777057" y="1466318"/>
              <a:ext cx="923858" cy="127924"/>
              <a:chOff x="777057" y="1466318"/>
              <a:chExt cx="923858" cy="127924"/>
            </a:xfrm>
          </p:grpSpPr>
          <p:sp>
            <p:nvSpPr>
              <p:cNvPr id="12" name="Back Button"/>
              <p:cNvSpPr>
                <a:spLocks noChangeAspect="1" noEditPoints="1"/>
              </p:cNvSpPr>
              <p:nvPr>
                <p:custDataLst>
                  <p:tags r:id="rId8"/>
                </p:custDataLst>
              </p:nvPr>
            </p:nvSpPr>
            <p:spPr bwMode="auto">
              <a:xfrm>
                <a:off x="777057" y="1485683"/>
                <a:ext cx="219528" cy="89195"/>
              </a:xfrm>
              <a:custGeom>
                <a:avLst/>
                <a:gdLst>
                  <a:gd name="T0" fmla="*/ 159 w 423"/>
                  <a:gd name="T1" fmla="*/ 332 h 332"/>
                  <a:gd name="T2" fmla="*/ 0 w 423"/>
                  <a:gd name="T3" fmla="*/ 166 h 332"/>
                  <a:gd name="T4" fmla="*/ 159 w 423"/>
                  <a:gd name="T5" fmla="*/ 0 h 332"/>
                  <a:gd name="T6" fmla="*/ 15 w 423"/>
                  <a:gd name="T7" fmla="*/ 166 h 332"/>
                  <a:gd name="T8" fmla="*/ 423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159" y="332"/>
                    </a:moveTo>
                    <a:lnTo>
                      <a:pt x="0" y="166"/>
                    </a:lnTo>
                    <a:lnTo>
                      <a:pt x="159" y="0"/>
                    </a:lnTo>
                    <a:moveTo>
                      <a:pt x="15" y="166"/>
                    </a:moveTo>
                    <a:lnTo>
                      <a:pt x="423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" name="Forward Button"/>
              <p:cNvSpPr>
                <a:spLocks noChangeAspect="1" noEditPoint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1124649" y="1485683"/>
                <a:ext cx="219531" cy="89195"/>
              </a:xfrm>
              <a:custGeom>
                <a:avLst/>
                <a:gdLst>
                  <a:gd name="T0" fmla="*/ 265 w 423"/>
                  <a:gd name="T1" fmla="*/ 0 h 332"/>
                  <a:gd name="T2" fmla="*/ 423 w 423"/>
                  <a:gd name="T3" fmla="*/ 166 h 332"/>
                  <a:gd name="T4" fmla="*/ 265 w 423"/>
                  <a:gd name="T5" fmla="*/ 332 h 332"/>
                  <a:gd name="T6" fmla="*/ 408 w 423"/>
                  <a:gd name="T7" fmla="*/ 166 h 332"/>
                  <a:gd name="T8" fmla="*/ 0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265" y="0"/>
                    </a:moveTo>
                    <a:lnTo>
                      <a:pt x="423" y="166"/>
                    </a:lnTo>
                    <a:lnTo>
                      <a:pt x="265" y="332"/>
                    </a:lnTo>
                    <a:moveTo>
                      <a:pt x="408" y="166"/>
                    </a:moveTo>
                    <a:lnTo>
                      <a:pt x="0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4" name="Reload Button"/>
              <p:cNvSpPr>
                <a:spLocks noChangeAspect="1" noEditPoint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1472239" y="1466318"/>
                <a:ext cx="228676" cy="127924"/>
              </a:xfrm>
              <a:custGeom>
                <a:avLst/>
                <a:gdLst>
                  <a:gd name="T0" fmla="*/ 441 w 441"/>
                  <a:gd name="T1" fmla="*/ 7 h 474"/>
                  <a:gd name="T2" fmla="*/ 441 w 441"/>
                  <a:gd name="T3" fmla="*/ 144 h 474"/>
                  <a:gd name="T4" fmla="*/ 296 w 441"/>
                  <a:gd name="T5" fmla="*/ 144 h 474"/>
                  <a:gd name="T6" fmla="*/ 438 w 441"/>
                  <a:gd name="T7" fmla="*/ 309 h 474"/>
                  <a:gd name="T8" fmla="*/ 166 w 441"/>
                  <a:gd name="T9" fmla="*/ 434 h 474"/>
                  <a:gd name="T10" fmla="*/ 41 w 441"/>
                  <a:gd name="T11" fmla="*/ 162 h 474"/>
                  <a:gd name="T12" fmla="*/ 313 w 441"/>
                  <a:gd name="T13" fmla="*/ 37 h 474"/>
                  <a:gd name="T14" fmla="*/ 428 w 441"/>
                  <a:gd name="T15" fmla="*/ 139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41" h="474">
                    <a:moveTo>
                      <a:pt x="441" y="7"/>
                    </a:moveTo>
                    <a:lnTo>
                      <a:pt x="441" y="144"/>
                    </a:lnTo>
                    <a:lnTo>
                      <a:pt x="296" y="144"/>
                    </a:lnTo>
                    <a:moveTo>
                      <a:pt x="438" y="309"/>
                    </a:moveTo>
                    <a:cubicBezTo>
                      <a:pt x="397" y="418"/>
                      <a:pt x="276" y="474"/>
                      <a:pt x="166" y="434"/>
                    </a:cubicBezTo>
                    <a:cubicBezTo>
                      <a:pt x="56" y="393"/>
                      <a:pt x="0" y="271"/>
                      <a:pt x="41" y="162"/>
                    </a:cubicBezTo>
                    <a:cubicBezTo>
                      <a:pt x="82" y="52"/>
                      <a:pt x="202" y="0"/>
                      <a:pt x="313" y="37"/>
                    </a:cubicBezTo>
                    <a:cubicBezTo>
                      <a:pt x="357" y="51"/>
                      <a:pt x="398" y="91"/>
                      <a:pt x="428" y="139"/>
                    </a:cubicBezTo>
                  </a:path>
                </a:pathLst>
              </a:custGeom>
              <a:noFill/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sp>
        <p:nvSpPr>
          <p:cNvPr id="16" name="모서리가 둥근 직사각형 15"/>
          <p:cNvSpPr/>
          <p:nvPr/>
        </p:nvSpPr>
        <p:spPr>
          <a:xfrm>
            <a:off x="1114170" y="1576965"/>
            <a:ext cx="4428005" cy="2823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header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453420" y="326870"/>
            <a:ext cx="5188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내 회원정보 상세보기</a:t>
            </a:r>
            <a:r>
              <a:rPr lang="en-US" altLang="ko-KR" b="1" dirty="0" smtClean="0"/>
              <a:t>[</a:t>
            </a:r>
            <a:r>
              <a:rPr lang="ko-KR" altLang="en-US" b="1" dirty="0" smtClean="0"/>
              <a:t>메인</a:t>
            </a:r>
            <a:r>
              <a:rPr lang="en-US" altLang="ko-KR" b="1" dirty="0" smtClean="0"/>
              <a:t>] (</a:t>
            </a:r>
            <a:r>
              <a:rPr lang="en-US" altLang="ko-KR" b="1" dirty="0"/>
              <a:t>1) - </a:t>
            </a:r>
            <a:r>
              <a:rPr lang="ko-KR" altLang="en-US" b="1" dirty="0" smtClean="0"/>
              <a:t>추가진행작업</a:t>
            </a:r>
            <a:endParaRPr lang="ko-KR" altLang="en-US" b="1" dirty="0"/>
          </a:p>
        </p:txBody>
      </p:sp>
      <p:sp>
        <p:nvSpPr>
          <p:cNvPr id="37" name="TextBox 36"/>
          <p:cNvSpPr txBox="1"/>
          <p:nvPr/>
        </p:nvSpPr>
        <p:spPr>
          <a:xfrm>
            <a:off x="5045623" y="6662286"/>
            <a:ext cx="64647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참고자료 </a:t>
            </a:r>
            <a:r>
              <a:rPr lang="en-US" altLang="ko-KR" b="1" dirty="0"/>
              <a:t>: </a:t>
            </a:r>
            <a:r>
              <a:rPr lang="en-US" altLang="ko-KR" b="1" dirty="0">
                <a:hlinkClick r:id="rId12"/>
              </a:rPr>
              <a:t>http://</a:t>
            </a:r>
            <a:r>
              <a:rPr lang="en-US" altLang="ko-KR" b="1" dirty="0" smtClean="0">
                <a:hlinkClick r:id="rId12"/>
              </a:rPr>
              <a:t>zipdoc.co.kr/zws/partner/detail.do?partner_id=32</a:t>
            </a:r>
            <a:endParaRPr lang="en-US" altLang="ko-KR" b="1" dirty="0" smtClean="0"/>
          </a:p>
          <a:p>
            <a:r>
              <a:rPr lang="en-US" altLang="ko-KR" b="1" dirty="0" err="1" smtClean="0"/>
              <a:t>Youtube</a:t>
            </a:r>
            <a:r>
              <a:rPr lang="en-US" altLang="ko-KR" b="1" dirty="0" smtClean="0"/>
              <a:t> - </a:t>
            </a:r>
            <a:r>
              <a:rPr lang="ko-KR" altLang="en-US" b="1" dirty="0" err="1" smtClean="0"/>
              <a:t>내정보</a:t>
            </a:r>
            <a:endParaRPr lang="ko-KR" altLang="en-US" b="1" dirty="0"/>
          </a:p>
        </p:txBody>
      </p:sp>
      <p:sp>
        <p:nvSpPr>
          <p:cNvPr id="33" name="TextBox 32"/>
          <p:cNvSpPr txBox="1"/>
          <p:nvPr/>
        </p:nvSpPr>
        <p:spPr>
          <a:xfrm>
            <a:off x="7096586" y="231026"/>
            <a:ext cx="46353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참고 파일 </a:t>
            </a:r>
            <a:r>
              <a:rPr lang="en-US" altLang="ko-KR" dirty="0" smtClean="0"/>
              <a:t>: contact-2.html, Contact-5.html, </a:t>
            </a:r>
          </a:p>
          <a:p>
            <a:r>
              <a:rPr lang="en-US" altLang="ko-KR" dirty="0" smtClean="0"/>
              <a:t>About-me.html, about.html</a:t>
            </a:r>
            <a:endParaRPr lang="en-US" altLang="ko-KR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15906" y="2095498"/>
            <a:ext cx="4250006" cy="1807474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483058" y="4019811"/>
            <a:ext cx="3589007" cy="1161149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645785" y="2715031"/>
            <a:ext cx="1494795" cy="1068582"/>
          </a:xfrm>
          <a:prstGeom prst="rect">
            <a:avLst/>
          </a:prstGeom>
        </p:spPr>
      </p:pic>
      <p:sp>
        <p:nvSpPr>
          <p:cNvPr id="54" name="모서리가 둥근 직사각형 53"/>
          <p:cNvSpPr/>
          <p:nvPr/>
        </p:nvSpPr>
        <p:spPr>
          <a:xfrm>
            <a:off x="866025" y="5926303"/>
            <a:ext cx="4308858" cy="3001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목록가기</a:t>
            </a:r>
            <a:endParaRPr lang="ko-KR" altLang="en-US" dirty="0"/>
          </a:p>
        </p:txBody>
      </p:sp>
      <p:sp>
        <p:nvSpPr>
          <p:cNvPr id="55" name="모서리가 둥근 직사각형 54"/>
          <p:cNvSpPr/>
          <p:nvPr/>
        </p:nvSpPr>
        <p:spPr>
          <a:xfrm>
            <a:off x="762829" y="6300325"/>
            <a:ext cx="4441756" cy="2992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footer</a:t>
            </a:r>
            <a:endParaRPr lang="ko-KR" alt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1548701" y="4006845"/>
            <a:ext cx="3317870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내</a:t>
            </a:r>
            <a:r>
              <a:rPr lang="ko-KR" altLang="en-US" sz="1600" dirty="0" smtClean="0"/>
              <a:t> </a:t>
            </a:r>
            <a:r>
              <a:rPr lang="ko-KR" altLang="en-US" sz="1600" dirty="0" err="1" smtClean="0"/>
              <a:t>게시글</a:t>
            </a:r>
            <a:endParaRPr lang="ko-KR" altLang="en-US" sz="1600" dirty="0"/>
          </a:p>
        </p:txBody>
      </p:sp>
      <p:pic>
        <p:nvPicPr>
          <p:cNvPr id="58" name="그림 57"/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65"/>
          <a:stretch/>
        </p:blipFill>
        <p:spPr>
          <a:xfrm>
            <a:off x="820021" y="4498154"/>
            <a:ext cx="1517586" cy="752918"/>
          </a:xfrm>
          <a:prstGeom prst="rect">
            <a:avLst/>
          </a:prstGeom>
        </p:spPr>
      </p:pic>
      <p:sp>
        <p:nvSpPr>
          <p:cNvPr id="65" name="모서리가 둥근 직사각형 64"/>
          <p:cNvSpPr/>
          <p:nvPr/>
        </p:nvSpPr>
        <p:spPr>
          <a:xfrm>
            <a:off x="792838" y="5320011"/>
            <a:ext cx="1502464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/>
              <a:t>제목</a:t>
            </a:r>
            <a:endParaRPr lang="ko-KR" altLang="en-US" sz="800" dirty="0"/>
          </a:p>
        </p:txBody>
      </p:sp>
      <p:sp>
        <p:nvSpPr>
          <p:cNvPr id="66" name="타원 65"/>
          <p:cNvSpPr/>
          <p:nvPr/>
        </p:nvSpPr>
        <p:spPr>
          <a:xfrm>
            <a:off x="915953" y="4987210"/>
            <a:ext cx="216978" cy="25010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5</a:t>
            </a:r>
            <a:endParaRPr lang="ko-KR" altLang="en-US" sz="800" b="1" dirty="0"/>
          </a:p>
        </p:txBody>
      </p:sp>
      <p:sp>
        <p:nvSpPr>
          <p:cNvPr id="67" name="타원 66"/>
          <p:cNvSpPr/>
          <p:nvPr/>
        </p:nvSpPr>
        <p:spPr>
          <a:xfrm>
            <a:off x="1497962" y="5016583"/>
            <a:ext cx="248898" cy="222063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0</a:t>
            </a:r>
            <a:endParaRPr lang="ko-KR" altLang="en-US" sz="800" b="1" dirty="0"/>
          </a:p>
        </p:txBody>
      </p:sp>
      <p:sp>
        <p:nvSpPr>
          <p:cNvPr id="68" name="모서리가 둥근 직사각형 67"/>
          <p:cNvSpPr/>
          <p:nvPr/>
        </p:nvSpPr>
        <p:spPr>
          <a:xfrm>
            <a:off x="831199" y="4762321"/>
            <a:ext cx="1502464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 smtClean="0"/>
              <a:t>썸네일</a:t>
            </a:r>
            <a:r>
              <a:rPr lang="ko-KR" altLang="en-US" sz="800" dirty="0" smtClean="0"/>
              <a:t> 이미지</a:t>
            </a:r>
            <a:endParaRPr lang="ko-KR" altLang="en-US" sz="800" dirty="0"/>
          </a:p>
        </p:txBody>
      </p:sp>
      <p:pic>
        <p:nvPicPr>
          <p:cNvPr id="69" name="그림 68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22429" y="5025757"/>
            <a:ext cx="187995" cy="193708"/>
          </a:xfrm>
          <a:prstGeom prst="rect">
            <a:avLst/>
          </a:prstGeom>
        </p:spPr>
      </p:pic>
      <p:pic>
        <p:nvPicPr>
          <p:cNvPr id="70" name="그림 69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241834" y="5025143"/>
            <a:ext cx="277323" cy="219075"/>
          </a:xfrm>
          <a:prstGeom prst="rect">
            <a:avLst/>
          </a:prstGeom>
        </p:spPr>
      </p:pic>
      <p:sp>
        <p:nvSpPr>
          <p:cNvPr id="71" name="타원 70"/>
          <p:cNvSpPr/>
          <p:nvPr/>
        </p:nvSpPr>
        <p:spPr>
          <a:xfrm>
            <a:off x="2028337" y="4961740"/>
            <a:ext cx="435615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30</a:t>
            </a:r>
            <a:endParaRPr lang="ko-KR" altLang="en-US" sz="800" b="1" dirty="0"/>
          </a:p>
        </p:txBody>
      </p:sp>
      <p:pic>
        <p:nvPicPr>
          <p:cNvPr id="72" name="그림 71"/>
          <p:cNvPicPr>
            <a:picLocks noChangeAspect="1"/>
          </p:cNvPicPr>
          <p:nvPr/>
        </p:nvPicPr>
        <p:blipFill rotWithShape="1">
          <a:blip r:embed="rId19"/>
          <a:srcRect r="45924" b="14153"/>
          <a:stretch/>
        </p:blipFill>
        <p:spPr>
          <a:xfrm>
            <a:off x="1839992" y="5009738"/>
            <a:ext cx="264935" cy="179894"/>
          </a:xfrm>
          <a:prstGeom prst="rect">
            <a:avLst/>
          </a:prstGeom>
        </p:spPr>
      </p:pic>
      <p:pic>
        <p:nvPicPr>
          <p:cNvPr id="73" name="그림 72"/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65"/>
          <a:stretch/>
        </p:blipFill>
        <p:spPr>
          <a:xfrm>
            <a:off x="2508500" y="4499350"/>
            <a:ext cx="1517586" cy="752918"/>
          </a:xfrm>
          <a:prstGeom prst="rect">
            <a:avLst/>
          </a:prstGeom>
        </p:spPr>
      </p:pic>
      <p:sp>
        <p:nvSpPr>
          <p:cNvPr id="74" name="모서리가 둥근 직사각형 73"/>
          <p:cNvSpPr/>
          <p:nvPr/>
        </p:nvSpPr>
        <p:spPr>
          <a:xfrm>
            <a:off x="2481317" y="5321207"/>
            <a:ext cx="1502464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/>
              <a:t>제목</a:t>
            </a:r>
            <a:endParaRPr lang="ko-KR" altLang="en-US" sz="800" dirty="0"/>
          </a:p>
        </p:txBody>
      </p:sp>
      <p:sp>
        <p:nvSpPr>
          <p:cNvPr id="75" name="타원 74"/>
          <p:cNvSpPr/>
          <p:nvPr/>
        </p:nvSpPr>
        <p:spPr>
          <a:xfrm>
            <a:off x="2604432" y="4988406"/>
            <a:ext cx="216978" cy="25010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5</a:t>
            </a:r>
            <a:endParaRPr lang="ko-KR" altLang="en-US" sz="800" b="1" dirty="0"/>
          </a:p>
        </p:txBody>
      </p:sp>
      <p:sp>
        <p:nvSpPr>
          <p:cNvPr id="76" name="타원 75"/>
          <p:cNvSpPr/>
          <p:nvPr/>
        </p:nvSpPr>
        <p:spPr>
          <a:xfrm>
            <a:off x="3186441" y="5017779"/>
            <a:ext cx="248898" cy="222063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0</a:t>
            </a:r>
            <a:endParaRPr lang="ko-KR" altLang="en-US" sz="800" b="1" dirty="0"/>
          </a:p>
        </p:txBody>
      </p:sp>
      <p:sp>
        <p:nvSpPr>
          <p:cNvPr id="77" name="모서리가 둥근 직사각형 76"/>
          <p:cNvSpPr/>
          <p:nvPr/>
        </p:nvSpPr>
        <p:spPr>
          <a:xfrm>
            <a:off x="2519678" y="4763517"/>
            <a:ext cx="1502464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 smtClean="0"/>
              <a:t>썸네일</a:t>
            </a:r>
            <a:r>
              <a:rPr lang="ko-KR" altLang="en-US" sz="800" dirty="0" smtClean="0"/>
              <a:t> 이미지</a:t>
            </a:r>
            <a:endParaRPr lang="ko-KR" altLang="en-US" sz="800" dirty="0"/>
          </a:p>
        </p:txBody>
      </p:sp>
      <p:pic>
        <p:nvPicPr>
          <p:cNvPr id="78" name="그림 77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410908" y="5026953"/>
            <a:ext cx="187995" cy="193708"/>
          </a:xfrm>
          <a:prstGeom prst="rect">
            <a:avLst/>
          </a:prstGeom>
        </p:spPr>
      </p:pic>
      <p:pic>
        <p:nvPicPr>
          <p:cNvPr id="79" name="그림 78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930313" y="5026339"/>
            <a:ext cx="277323" cy="219075"/>
          </a:xfrm>
          <a:prstGeom prst="rect">
            <a:avLst/>
          </a:prstGeom>
        </p:spPr>
      </p:pic>
      <p:sp>
        <p:nvSpPr>
          <p:cNvPr id="80" name="타원 79"/>
          <p:cNvSpPr/>
          <p:nvPr/>
        </p:nvSpPr>
        <p:spPr>
          <a:xfrm>
            <a:off x="3716816" y="4962936"/>
            <a:ext cx="435615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30</a:t>
            </a:r>
            <a:endParaRPr lang="ko-KR" altLang="en-US" sz="800" b="1" dirty="0"/>
          </a:p>
        </p:txBody>
      </p:sp>
      <p:pic>
        <p:nvPicPr>
          <p:cNvPr id="81" name="그림 80"/>
          <p:cNvPicPr>
            <a:picLocks noChangeAspect="1"/>
          </p:cNvPicPr>
          <p:nvPr/>
        </p:nvPicPr>
        <p:blipFill rotWithShape="1">
          <a:blip r:embed="rId19"/>
          <a:srcRect r="45924" b="14153"/>
          <a:stretch/>
        </p:blipFill>
        <p:spPr>
          <a:xfrm>
            <a:off x="3528471" y="5010934"/>
            <a:ext cx="264935" cy="179894"/>
          </a:xfrm>
          <a:prstGeom prst="rect">
            <a:avLst/>
          </a:prstGeom>
        </p:spPr>
      </p:pic>
      <p:pic>
        <p:nvPicPr>
          <p:cNvPr id="82" name="그림 81"/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65"/>
          <a:stretch/>
        </p:blipFill>
        <p:spPr>
          <a:xfrm>
            <a:off x="4128522" y="4487706"/>
            <a:ext cx="1517586" cy="752918"/>
          </a:xfrm>
          <a:prstGeom prst="rect">
            <a:avLst/>
          </a:prstGeom>
        </p:spPr>
      </p:pic>
      <p:sp>
        <p:nvSpPr>
          <p:cNvPr id="83" name="모서리가 둥근 직사각형 82"/>
          <p:cNvSpPr/>
          <p:nvPr/>
        </p:nvSpPr>
        <p:spPr>
          <a:xfrm>
            <a:off x="4101339" y="5309563"/>
            <a:ext cx="1502464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/>
              <a:t>제목</a:t>
            </a:r>
            <a:endParaRPr lang="ko-KR" altLang="en-US" sz="800" dirty="0"/>
          </a:p>
        </p:txBody>
      </p:sp>
      <p:sp>
        <p:nvSpPr>
          <p:cNvPr id="84" name="타원 83"/>
          <p:cNvSpPr/>
          <p:nvPr/>
        </p:nvSpPr>
        <p:spPr>
          <a:xfrm>
            <a:off x="4224454" y="4976762"/>
            <a:ext cx="216978" cy="25010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5</a:t>
            </a:r>
            <a:endParaRPr lang="ko-KR" altLang="en-US" sz="800" b="1" dirty="0"/>
          </a:p>
        </p:txBody>
      </p:sp>
      <p:sp>
        <p:nvSpPr>
          <p:cNvPr id="85" name="타원 84"/>
          <p:cNvSpPr/>
          <p:nvPr/>
        </p:nvSpPr>
        <p:spPr>
          <a:xfrm>
            <a:off x="4806463" y="5006135"/>
            <a:ext cx="248898" cy="222063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0</a:t>
            </a:r>
            <a:endParaRPr lang="ko-KR" altLang="en-US" sz="800" b="1" dirty="0"/>
          </a:p>
        </p:txBody>
      </p:sp>
      <p:sp>
        <p:nvSpPr>
          <p:cNvPr id="86" name="모서리가 둥근 직사각형 85"/>
          <p:cNvSpPr/>
          <p:nvPr/>
        </p:nvSpPr>
        <p:spPr>
          <a:xfrm>
            <a:off x="4139700" y="4751873"/>
            <a:ext cx="1502464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 smtClean="0"/>
              <a:t>썸네일</a:t>
            </a:r>
            <a:r>
              <a:rPr lang="ko-KR" altLang="en-US" sz="800" dirty="0" smtClean="0"/>
              <a:t> 이미지</a:t>
            </a:r>
            <a:endParaRPr lang="ko-KR" altLang="en-US" sz="800" dirty="0"/>
          </a:p>
        </p:txBody>
      </p:sp>
      <p:pic>
        <p:nvPicPr>
          <p:cNvPr id="87" name="그림 86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030930" y="5015309"/>
            <a:ext cx="187995" cy="193708"/>
          </a:xfrm>
          <a:prstGeom prst="rect">
            <a:avLst/>
          </a:prstGeom>
        </p:spPr>
      </p:pic>
      <p:pic>
        <p:nvPicPr>
          <p:cNvPr id="88" name="그림 87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550335" y="5014695"/>
            <a:ext cx="277323" cy="219075"/>
          </a:xfrm>
          <a:prstGeom prst="rect">
            <a:avLst/>
          </a:prstGeom>
        </p:spPr>
      </p:pic>
      <p:sp>
        <p:nvSpPr>
          <p:cNvPr id="89" name="타원 88"/>
          <p:cNvSpPr/>
          <p:nvPr/>
        </p:nvSpPr>
        <p:spPr>
          <a:xfrm>
            <a:off x="5336838" y="4951292"/>
            <a:ext cx="435615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30</a:t>
            </a:r>
            <a:endParaRPr lang="ko-KR" altLang="en-US" sz="800" b="1" dirty="0"/>
          </a:p>
        </p:txBody>
      </p:sp>
      <p:pic>
        <p:nvPicPr>
          <p:cNvPr id="90" name="그림 89"/>
          <p:cNvPicPr>
            <a:picLocks noChangeAspect="1"/>
          </p:cNvPicPr>
          <p:nvPr/>
        </p:nvPicPr>
        <p:blipFill rotWithShape="1">
          <a:blip r:embed="rId19"/>
          <a:srcRect r="45924" b="14153"/>
          <a:stretch/>
        </p:blipFill>
        <p:spPr>
          <a:xfrm>
            <a:off x="5148493" y="4999290"/>
            <a:ext cx="264935" cy="179894"/>
          </a:xfrm>
          <a:prstGeom prst="rect">
            <a:avLst/>
          </a:prstGeom>
        </p:spPr>
      </p:pic>
      <p:sp>
        <p:nvSpPr>
          <p:cNvPr id="91" name="직사각형 90"/>
          <p:cNvSpPr/>
          <p:nvPr/>
        </p:nvSpPr>
        <p:spPr>
          <a:xfrm>
            <a:off x="762829" y="4000258"/>
            <a:ext cx="5009624" cy="1619558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5" name="직사각형 94"/>
          <p:cNvSpPr/>
          <p:nvPr/>
        </p:nvSpPr>
        <p:spPr>
          <a:xfrm>
            <a:off x="4396395" y="4091577"/>
            <a:ext cx="123347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/>
              <a:t>About-me.html</a:t>
            </a:r>
            <a:endParaRPr lang="ko-KR" altLang="en-US" sz="1200" dirty="0"/>
          </a:p>
        </p:txBody>
      </p:sp>
      <p:sp>
        <p:nvSpPr>
          <p:cNvPr id="103" name="직사각형 102"/>
          <p:cNvSpPr/>
          <p:nvPr/>
        </p:nvSpPr>
        <p:spPr>
          <a:xfrm>
            <a:off x="1376362" y="2667582"/>
            <a:ext cx="4055449" cy="1323493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7" name="직사각형 106"/>
          <p:cNvSpPr/>
          <p:nvPr/>
        </p:nvSpPr>
        <p:spPr>
          <a:xfrm>
            <a:off x="4230176" y="3697296"/>
            <a:ext cx="12110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 smtClean="0"/>
              <a:t>Contact-5.html</a:t>
            </a:r>
            <a:endParaRPr lang="ko-KR" altLang="en-US" sz="1200" dirty="0"/>
          </a:p>
        </p:txBody>
      </p:sp>
      <p:sp>
        <p:nvSpPr>
          <p:cNvPr id="109" name="타원 108"/>
          <p:cNvSpPr/>
          <p:nvPr/>
        </p:nvSpPr>
        <p:spPr>
          <a:xfrm>
            <a:off x="1568189" y="3076213"/>
            <a:ext cx="1648365" cy="5395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 smtClean="0"/>
              <a:t>Profile_image</a:t>
            </a:r>
            <a:endParaRPr lang="ko-KR" altLang="en-US" sz="1200" dirty="0"/>
          </a:p>
        </p:txBody>
      </p:sp>
      <p:sp>
        <p:nvSpPr>
          <p:cNvPr id="112" name="TextBox 111"/>
          <p:cNvSpPr txBox="1"/>
          <p:nvPr/>
        </p:nvSpPr>
        <p:spPr>
          <a:xfrm>
            <a:off x="3452204" y="3416326"/>
            <a:ext cx="1954498" cy="24150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just"/>
            <a:endParaRPr lang="ko-KR" altLang="en-US" sz="500" dirty="0"/>
          </a:p>
        </p:txBody>
      </p:sp>
      <p:cxnSp>
        <p:nvCxnSpPr>
          <p:cNvPr id="104" name="직선 화살표 연결선 103"/>
          <p:cNvCxnSpPr/>
          <p:nvPr/>
        </p:nvCxnSpPr>
        <p:spPr>
          <a:xfrm flipH="1">
            <a:off x="4929211" y="3310677"/>
            <a:ext cx="521404" cy="426897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타원 109"/>
          <p:cNvSpPr/>
          <p:nvPr/>
        </p:nvSpPr>
        <p:spPr>
          <a:xfrm>
            <a:off x="3595611" y="3505925"/>
            <a:ext cx="435615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30</a:t>
            </a:r>
            <a:endParaRPr lang="ko-KR" altLang="en-US" sz="800" b="1" dirty="0"/>
          </a:p>
        </p:txBody>
      </p:sp>
      <p:pic>
        <p:nvPicPr>
          <p:cNvPr id="111" name="그림 110"/>
          <p:cNvPicPr>
            <a:picLocks noChangeAspect="1"/>
          </p:cNvPicPr>
          <p:nvPr/>
        </p:nvPicPr>
        <p:blipFill rotWithShape="1">
          <a:blip r:embed="rId19"/>
          <a:srcRect r="45924" b="14153"/>
          <a:stretch/>
        </p:blipFill>
        <p:spPr>
          <a:xfrm>
            <a:off x="3407266" y="3553923"/>
            <a:ext cx="264935" cy="17989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364541" y="2687685"/>
            <a:ext cx="56750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000" dirty="0" err="1" smtClean="0"/>
              <a:t>회원명</a:t>
            </a:r>
            <a:endParaRPr lang="ko-KR" altLang="en-US" sz="1000" dirty="0"/>
          </a:p>
        </p:txBody>
      </p:sp>
      <p:sp>
        <p:nvSpPr>
          <p:cNvPr id="93" name="TextBox 92"/>
          <p:cNvSpPr txBox="1"/>
          <p:nvPr/>
        </p:nvSpPr>
        <p:spPr>
          <a:xfrm>
            <a:off x="3377411" y="2942719"/>
            <a:ext cx="56750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소개</a:t>
            </a:r>
            <a:endParaRPr lang="ko-KR" altLang="en-US" sz="1000" dirty="0"/>
          </a:p>
        </p:txBody>
      </p:sp>
      <p:sp>
        <p:nvSpPr>
          <p:cNvPr id="98" name="TextBox 97"/>
          <p:cNvSpPr txBox="1"/>
          <p:nvPr/>
        </p:nvSpPr>
        <p:spPr>
          <a:xfrm>
            <a:off x="4191682" y="3516828"/>
            <a:ext cx="728793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레벨</a:t>
            </a:r>
            <a:endParaRPr lang="ko-KR" altLang="en-US" sz="1000" dirty="0"/>
          </a:p>
        </p:txBody>
      </p:sp>
      <p:sp>
        <p:nvSpPr>
          <p:cNvPr id="99" name="타원 98"/>
          <p:cNvSpPr/>
          <p:nvPr/>
        </p:nvSpPr>
        <p:spPr>
          <a:xfrm>
            <a:off x="4556078" y="3488535"/>
            <a:ext cx="435615" cy="28349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7</a:t>
            </a:r>
            <a:endParaRPr lang="ko-KR" altLang="en-US" sz="800" b="1" dirty="0"/>
          </a:p>
        </p:txBody>
      </p:sp>
    </p:spTree>
    <p:extLst>
      <p:ext uri="{BB962C8B-B14F-4D97-AF65-F5344CB8AC3E}">
        <p14:creationId xmlns:p14="http://schemas.microsoft.com/office/powerpoint/2010/main" val="525954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Browser"/>
          <p:cNvGrpSpPr/>
          <p:nvPr>
            <p:custDataLst>
              <p:tags r:id="rId1"/>
            </p:custDataLst>
          </p:nvPr>
        </p:nvGrpSpPr>
        <p:grpSpPr>
          <a:xfrm>
            <a:off x="453421" y="696202"/>
            <a:ext cx="4629326" cy="5887480"/>
            <a:chOff x="595684" y="1261241"/>
            <a:chExt cx="6668461" cy="4352545"/>
          </a:xfrm>
        </p:grpSpPr>
        <p:sp>
          <p:nvSpPr>
            <p:cNvPr id="5" name="Window Body"/>
            <p:cNvSpPr/>
            <p:nvPr>
              <p:custDataLst>
                <p:tags r:id="rId2"/>
              </p:custDataLst>
            </p:nvPr>
          </p:nvSpPr>
          <p:spPr>
            <a:xfrm>
              <a:off x="595684" y="1656751"/>
              <a:ext cx="6668461" cy="395703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" name="Title Bar"/>
            <p:cNvSpPr/>
            <p:nvPr>
              <p:custDataLst>
                <p:tags r:id="rId3"/>
              </p:custDataLst>
            </p:nvPr>
          </p:nvSpPr>
          <p:spPr>
            <a:xfrm>
              <a:off x="595685" y="1261241"/>
              <a:ext cx="6668459" cy="39705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title;</a:t>
              </a:r>
              <a:r>
                <a:rPr lang="ko-KR" alt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altLang="ko-KR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ver3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" name="Menu Button"/>
            <p:cNvSpPr>
              <a:spLocks noChangeAspect="1" noEditPoints="1"/>
            </p:cNvSpPr>
            <p:nvPr>
              <p:custDataLst>
                <p:tags r:id="rId4"/>
              </p:custDataLst>
            </p:nvPr>
          </p:nvSpPr>
          <p:spPr bwMode="auto">
            <a:xfrm>
              <a:off x="6921482" y="1488617"/>
              <a:ext cx="214956" cy="83327"/>
            </a:xfrm>
            <a:custGeom>
              <a:avLst/>
              <a:gdLst>
                <a:gd name="T0" fmla="*/ 0 w 415"/>
                <a:gd name="T1" fmla="*/ 309 h 309"/>
                <a:gd name="T2" fmla="*/ 415 w 415"/>
                <a:gd name="T3" fmla="*/ 309 h 309"/>
                <a:gd name="T4" fmla="*/ 0 w 415"/>
                <a:gd name="T5" fmla="*/ 155 h 309"/>
                <a:gd name="T6" fmla="*/ 415 w 415"/>
                <a:gd name="T7" fmla="*/ 155 h 309"/>
                <a:gd name="T8" fmla="*/ 0 w 415"/>
                <a:gd name="T9" fmla="*/ 0 h 309"/>
                <a:gd name="T10" fmla="*/ 415 w 415"/>
                <a:gd name="T11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5" h="309">
                  <a:moveTo>
                    <a:pt x="0" y="309"/>
                  </a:moveTo>
                  <a:lnTo>
                    <a:pt x="415" y="309"/>
                  </a:lnTo>
                  <a:moveTo>
                    <a:pt x="0" y="155"/>
                  </a:moveTo>
                  <a:lnTo>
                    <a:pt x="415" y="155"/>
                  </a:lnTo>
                  <a:moveTo>
                    <a:pt x="0" y="0"/>
                  </a:moveTo>
                  <a:lnTo>
                    <a:pt x="415" y="0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Close Button"/>
            <p:cNvSpPr>
              <a:spLocks noEditPoints="1"/>
            </p:cNvSpPr>
            <p:nvPr>
              <p:custDataLst>
                <p:tags r:id="rId5"/>
              </p:custDataLst>
            </p:nvPr>
          </p:nvSpPr>
          <p:spPr bwMode="auto">
            <a:xfrm>
              <a:off x="6960372" y="1313913"/>
              <a:ext cx="141779" cy="70417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noFill/>
            <a:ln w="9525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" name="Address Box"/>
            <p:cNvSpPr/>
            <p:nvPr>
              <p:custDataLst>
                <p:tags r:id="rId6"/>
              </p:custDataLst>
            </p:nvPr>
          </p:nvSpPr>
          <p:spPr>
            <a:xfrm>
              <a:off x="1896318" y="1442400"/>
              <a:ext cx="4897455" cy="175761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237744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noProof="1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www.cozyhouzz.co.kr</a:t>
              </a:r>
              <a:endParaRPr lang="en-US" sz="900" noProof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" name="Document Icon"/>
            <p:cNvSpPr>
              <a:spLocks noChangeAspect="1" noEditPoints="1"/>
            </p:cNvSpPr>
            <p:nvPr>
              <p:custDataLst>
                <p:tags r:id="rId7"/>
              </p:custDataLst>
            </p:nvPr>
          </p:nvSpPr>
          <p:spPr bwMode="auto">
            <a:xfrm>
              <a:off x="2005974" y="1480988"/>
              <a:ext cx="134918" cy="98584"/>
            </a:xfrm>
            <a:custGeom>
              <a:avLst/>
              <a:gdLst>
                <a:gd name="T0" fmla="*/ 153 w 260"/>
                <a:gd name="T1" fmla="*/ 7 h 367"/>
                <a:gd name="T2" fmla="*/ 153 w 260"/>
                <a:gd name="T3" fmla="*/ 108 h 367"/>
                <a:gd name="T4" fmla="*/ 253 w 260"/>
                <a:gd name="T5" fmla="*/ 108 h 367"/>
                <a:gd name="T6" fmla="*/ 0 w 260"/>
                <a:gd name="T7" fmla="*/ 0 h 367"/>
                <a:gd name="T8" fmla="*/ 0 w 260"/>
                <a:gd name="T9" fmla="*/ 367 h 367"/>
                <a:gd name="T10" fmla="*/ 260 w 260"/>
                <a:gd name="T11" fmla="*/ 367 h 367"/>
                <a:gd name="T12" fmla="*/ 260 w 260"/>
                <a:gd name="T13" fmla="*/ 100 h 367"/>
                <a:gd name="T14" fmla="*/ 161 w 260"/>
                <a:gd name="T15" fmla="*/ 1 h 367"/>
                <a:gd name="T16" fmla="*/ 0 w 260"/>
                <a:gd name="T17" fmla="*/ 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0" h="367">
                  <a:moveTo>
                    <a:pt x="153" y="7"/>
                  </a:moveTo>
                  <a:lnTo>
                    <a:pt x="153" y="108"/>
                  </a:lnTo>
                  <a:lnTo>
                    <a:pt x="253" y="108"/>
                  </a:lnTo>
                  <a:moveTo>
                    <a:pt x="0" y="0"/>
                  </a:moveTo>
                  <a:lnTo>
                    <a:pt x="0" y="367"/>
                  </a:lnTo>
                  <a:lnTo>
                    <a:pt x="260" y="367"/>
                  </a:lnTo>
                  <a:lnTo>
                    <a:pt x="260" y="100"/>
                  </a:lnTo>
                  <a:lnTo>
                    <a:pt x="161" y="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11" name="Navigation Buttons"/>
            <p:cNvGrpSpPr/>
            <p:nvPr/>
          </p:nvGrpSpPr>
          <p:grpSpPr>
            <a:xfrm>
              <a:off x="777057" y="1466318"/>
              <a:ext cx="923858" cy="127924"/>
              <a:chOff x="777057" y="1466318"/>
              <a:chExt cx="923858" cy="127924"/>
            </a:xfrm>
          </p:grpSpPr>
          <p:sp>
            <p:nvSpPr>
              <p:cNvPr id="12" name="Back Button"/>
              <p:cNvSpPr>
                <a:spLocks noChangeAspect="1" noEditPoints="1"/>
              </p:cNvSpPr>
              <p:nvPr>
                <p:custDataLst>
                  <p:tags r:id="rId8"/>
                </p:custDataLst>
              </p:nvPr>
            </p:nvSpPr>
            <p:spPr bwMode="auto">
              <a:xfrm>
                <a:off x="777057" y="1485683"/>
                <a:ext cx="219528" cy="89195"/>
              </a:xfrm>
              <a:custGeom>
                <a:avLst/>
                <a:gdLst>
                  <a:gd name="T0" fmla="*/ 159 w 423"/>
                  <a:gd name="T1" fmla="*/ 332 h 332"/>
                  <a:gd name="T2" fmla="*/ 0 w 423"/>
                  <a:gd name="T3" fmla="*/ 166 h 332"/>
                  <a:gd name="T4" fmla="*/ 159 w 423"/>
                  <a:gd name="T5" fmla="*/ 0 h 332"/>
                  <a:gd name="T6" fmla="*/ 15 w 423"/>
                  <a:gd name="T7" fmla="*/ 166 h 332"/>
                  <a:gd name="T8" fmla="*/ 423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159" y="332"/>
                    </a:moveTo>
                    <a:lnTo>
                      <a:pt x="0" y="166"/>
                    </a:lnTo>
                    <a:lnTo>
                      <a:pt x="159" y="0"/>
                    </a:lnTo>
                    <a:moveTo>
                      <a:pt x="15" y="166"/>
                    </a:moveTo>
                    <a:lnTo>
                      <a:pt x="423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" name="Forward Button"/>
              <p:cNvSpPr>
                <a:spLocks noChangeAspect="1" noEditPoint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1124649" y="1485683"/>
                <a:ext cx="219531" cy="89195"/>
              </a:xfrm>
              <a:custGeom>
                <a:avLst/>
                <a:gdLst>
                  <a:gd name="T0" fmla="*/ 265 w 423"/>
                  <a:gd name="T1" fmla="*/ 0 h 332"/>
                  <a:gd name="T2" fmla="*/ 423 w 423"/>
                  <a:gd name="T3" fmla="*/ 166 h 332"/>
                  <a:gd name="T4" fmla="*/ 265 w 423"/>
                  <a:gd name="T5" fmla="*/ 332 h 332"/>
                  <a:gd name="T6" fmla="*/ 408 w 423"/>
                  <a:gd name="T7" fmla="*/ 166 h 332"/>
                  <a:gd name="T8" fmla="*/ 0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265" y="0"/>
                    </a:moveTo>
                    <a:lnTo>
                      <a:pt x="423" y="166"/>
                    </a:lnTo>
                    <a:lnTo>
                      <a:pt x="265" y="332"/>
                    </a:lnTo>
                    <a:moveTo>
                      <a:pt x="408" y="166"/>
                    </a:moveTo>
                    <a:lnTo>
                      <a:pt x="0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4" name="Reload Button"/>
              <p:cNvSpPr>
                <a:spLocks noChangeAspect="1" noEditPoint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1472239" y="1466318"/>
                <a:ext cx="228676" cy="127924"/>
              </a:xfrm>
              <a:custGeom>
                <a:avLst/>
                <a:gdLst>
                  <a:gd name="T0" fmla="*/ 441 w 441"/>
                  <a:gd name="T1" fmla="*/ 7 h 474"/>
                  <a:gd name="T2" fmla="*/ 441 w 441"/>
                  <a:gd name="T3" fmla="*/ 144 h 474"/>
                  <a:gd name="T4" fmla="*/ 296 w 441"/>
                  <a:gd name="T5" fmla="*/ 144 h 474"/>
                  <a:gd name="T6" fmla="*/ 438 w 441"/>
                  <a:gd name="T7" fmla="*/ 309 h 474"/>
                  <a:gd name="T8" fmla="*/ 166 w 441"/>
                  <a:gd name="T9" fmla="*/ 434 h 474"/>
                  <a:gd name="T10" fmla="*/ 41 w 441"/>
                  <a:gd name="T11" fmla="*/ 162 h 474"/>
                  <a:gd name="T12" fmla="*/ 313 w 441"/>
                  <a:gd name="T13" fmla="*/ 37 h 474"/>
                  <a:gd name="T14" fmla="*/ 428 w 441"/>
                  <a:gd name="T15" fmla="*/ 139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41" h="474">
                    <a:moveTo>
                      <a:pt x="441" y="7"/>
                    </a:moveTo>
                    <a:lnTo>
                      <a:pt x="441" y="144"/>
                    </a:lnTo>
                    <a:lnTo>
                      <a:pt x="296" y="144"/>
                    </a:lnTo>
                    <a:moveTo>
                      <a:pt x="438" y="309"/>
                    </a:moveTo>
                    <a:cubicBezTo>
                      <a:pt x="397" y="418"/>
                      <a:pt x="276" y="474"/>
                      <a:pt x="166" y="434"/>
                    </a:cubicBezTo>
                    <a:cubicBezTo>
                      <a:pt x="56" y="393"/>
                      <a:pt x="0" y="271"/>
                      <a:pt x="41" y="162"/>
                    </a:cubicBezTo>
                    <a:cubicBezTo>
                      <a:pt x="82" y="52"/>
                      <a:pt x="202" y="0"/>
                      <a:pt x="313" y="37"/>
                    </a:cubicBezTo>
                    <a:cubicBezTo>
                      <a:pt x="357" y="51"/>
                      <a:pt x="398" y="91"/>
                      <a:pt x="428" y="139"/>
                    </a:cubicBezTo>
                  </a:path>
                </a:pathLst>
              </a:custGeom>
              <a:noFill/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sp>
        <p:nvSpPr>
          <p:cNvPr id="16" name="모서리가 둥근 직사각형 15"/>
          <p:cNvSpPr/>
          <p:nvPr/>
        </p:nvSpPr>
        <p:spPr>
          <a:xfrm>
            <a:off x="579332" y="1395810"/>
            <a:ext cx="4428005" cy="2823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header</a:t>
            </a:r>
            <a:endParaRPr lang="ko-KR" alt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7433017" y="155322"/>
            <a:ext cx="45663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참고 파일 </a:t>
            </a:r>
            <a:r>
              <a:rPr lang="en-US" altLang="ko-KR" dirty="0" smtClean="0"/>
              <a:t>: contact-2.html, Contact-5.html, </a:t>
            </a:r>
          </a:p>
          <a:p>
            <a:r>
              <a:rPr lang="en-US" altLang="ko-KR" dirty="0" smtClean="0"/>
              <a:t>About-me.html, about.html</a:t>
            </a:r>
            <a:endParaRPr lang="en-US" altLang="ko-KR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1068" y="1914343"/>
            <a:ext cx="4250006" cy="1807474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10947" y="2533876"/>
            <a:ext cx="1494795" cy="1068582"/>
          </a:xfrm>
          <a:prstGeom prst="rect">
            <a:avLst/>
          </a:prstGeom>
        </p:spPr>
      </p:pic>
      <p:sp>
        <p:nvSpPr>
          <p:cNvPr id="54" name="모서리가 둥근 직사각형 53"/>
          <p:cNvSpPr/>
          <p:nvPr/>
        </p:nvSpPr>
        <p:spPr>
          <a:xfrm>
            <a:off x="640356" y="5784784"/>
            <a:ext cx="4308858" cy="3001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목록가기</a:t>
            </a:r>
            <a:endParaRPr lang="ko-KR" altLang="en-US" dirty="0"/>
          </a:p>
        </p:txBody>
      </p:sp>
      <p:sp>
        <p:nvSpPr>
          <p:cNvPr id="55" name="모서리가 둥근 직사각형 54"/>
          <p:cNvSpPr/>
          <p:nvPr/>
        </p:nvSpPr>
        <p:spPr>
          <a:xfrm>
            <a:off x="537160" y="6158806"/>
            <a:ext cx="4441756" cy="2992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footer</a:t>
            </a:r>
            <a:endParaRPr lang="ko-KR" altLang="en-US" dirty="0"/>
          </a:p>
        </p:txBody>
      </p:sp>
      <p:sp>
        <p:nvSpPr>
          <p:cNvPr id="95" name="직사각형 94"/>
          <p:cNvSpPr/>
          <p:nvPr/>
        </p:nvSpPr>
        <p:spPr>
          <a:xfrm>
            <a:off x="5103028" y="4631195"/>
            <a:ext cx="123347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/>
              <a:t>About-me.html</a:t>
            </a:r>
            <a:endParaRPr lang="ko-KR" altLang="en-US" sz="1200" dirty="0"/>
          </a:p>
        </p:txBody>
      </p:sp>
      <p:sp>
        <p:nvSpPr>
          <p:cNvPr id="103" name="직사각형 102"/>
          <p:cNvSpPr/>
          <p:nvPr/>
        </p:nvSpPr>
        <p:spPr>
          <a:xfrm>
            <a:off x="841524" y="2486427"/>
            <a:ext cx="4055449" cy="1323493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7" name="직사각형 106"/>
          <p:cNvSpPr/>
          <p:nvPr/>
        </p:nvSpPr>
        <p:spPr>
          <a:xfrm>
            <a:off x="3695338" y="3516141"/>
            <a:ext cx="12110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 smtClean="0"/>
              <a:t>Contact-5.html</a:t>
            </a:r>
            <a:endParaRPr lang="ko-KR" altLang="en-US" sz="1200" dirty="0"/>
          </a:p>
        </p:txBody>
      </p:sp>
      <p:sp>
        <p:nvSpPr>
          <p:cNvPr id="109" name="타원 108"/>
          <p:cNvSpPr/>
          <p:nvPr/>
        </p:nvSpPr>
        <p:spPr>
          <a:xfrm>
            <a:off x="1033351" y="2895058"/>
            <a:ext cx="1648365" cy="5395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 smtClean="0"/>
              <a:t>Profile_image</a:t>
            </a:r>
            <a:endParaRPr lang="ko-KR" altLang="en-US" sz="1200" dirty="0"/>
          </a:p>
        </p:txBody>
      </p:sp>
      <p:sp>
        <p:nvSpPr>
          <p:cNvPr id="112" name="TextBox 111"/>
          <p:cNvSpPr txBox="1"/>
          <p:nvPr/>
        </p:nvSpPr>
        <p:spPr>
          <a:xfrm>
            <a:off x="2917366" y="3235171"/>
            <a:ext cx="1954498" cy="24150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just"/>
            <a:endParaRPr lang="ko-KR" altLang="en-US" sz="500" dirty="0"/>
          </a:p>
        </p:txBody>
      </p:sp>
      <p:cxnSp>
        <p:nvCxnSpPr>
          <p:cNvPr id="104" name="직선 화살표 연결선 103"/>
          <p:cNvCxnSpPr/>
          <p:nvPr/>
        </p:nvCxnSpPr>
        <p:spPr>
          <a:xfrm flipH="1">
            <a:off x="4394373" y="3129522"/>
            <a:ext cx="521404" cy="426897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타원 109"/>
          <p:cNvSpPr/>
          <p:nvPr/>
        </p:nvSpPr>
        <p:spPr>
          <a:xfrm>
            <a:off x="3060773" y="3324770"/>
            <a:ext cx="435615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30</a:t>
            </a:r>
            <a:endParaRPr lang="ko-KR" altLang="en-US" sz="800" b="1" dirty="0"/>
          </a:p>
        </p:txBody>
      </p:sp>
      <p:pic>
        <p:nvPicPr>
          <p:cNvPr id="111" name="그림 110"/>
          <p:cNvPicPr>
            <a:picLocks noChangeAspect="1"/>
          </p:cNvPicPr>
          <p:nvPr/>
        </p:nvPicPr>
        <p:blipFill rotWithShape="1">
          <a:blip r:embed="rId14"/>
          <a:srcRect r="45924" b="14153"/>
          <a:stretch/>
        </p:blipFill>
        <p:spPr>
          <a:xfrm>
            <a:off x="2872428" y="3372768"/>
            <a:ext cx="264935" cy="17989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2829703" y="2506530"/>
            <a:ext cx="56750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000" dirty="0" err="1" smtClean="0"/>
              <a:t>회원명</a:t>
            </a:r>
            <a:endParaRPr lang="ko-KR" altLang="en-US" sz="1000" dirty="0"/>
          </a:p>
        </p:txBody>
      </p:sp>
      <p:sp>
        <p:nvSpPr>
          <p:cNvPr id="93" name="TextBox 92"/>
          <p:cNvSpPr txBox="1"/>
          <p:nvPr/>
        </p:nvSpPr>
        <p:spPr>
          <a:xfrm>
            <a:off x="2842573" y="2761564"/>
            <a:ext cx="56750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소개</a:t>
            </a:r>
            <a:endParaRPr lang="ko-KR" altLang="en-US" sz="1000" dirty="0"/>
          </a:p>
        </p:txBody>
      </p:sp>
      <p:sp>
        <p:nvSpPr>
          <p:cNvPr id="98" name="TextBox 97"/>
          <p:cNvSpPr txBox="1"/>
          <p:nvPr/>
        </p:nvSpPr>
        <p:spPr>
          <a:xfrm>
            <a:off x="3656844" y="3335673"/>
            <a:ext cx="728793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레벨</a:t>
            </a:r>
            <a:endParaRPr lang="ko-KR" altLang="en-US" sz="1000" dirty="0"/>
          </a:p>
        </p:txBody>
      </p:sp>
      <p:sp>
        <p:nvSpPr>
          <p:cNvPr id="99" name="타원 98"/>
          <p:cNvSpPr/>
          <p:nvPr/>
        </p:nvSpPr>
        <p:spPr>
          <a:xfrm>
            <a:off x="4021240" y="3307380"/>
            <a:ext cx="435615" cy="28349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7</a:t>
            </a:r>
            <a:endParaRPr lang="ko-KR" altLang="en-US" sz="800" b="1" dirty="0"/>
          </a:p>
        </p:txBody>
      </p:sp>
      <p:pic>
        <p:nvPicPr>
          <p:cNvPr id="106" name="그림 105"/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65"/>
          <a:stretch/>
        </p:blipFill>
        <p:spPr>
          <a:xfrm>
            <a:off x="832634" y="4027995"/>
            <a:ext cx="896077" cy="752918"/>
          </a:xfrm>
          <a:prstGeom prst="rect">
            <a:avLst/>
          </a:prstGeom>
        </p:spPr>
      </p:pic>
      <p:sp>
        <p:nvSpPr>
          <p:cNvPr id="108" name="모서리가 둥근 직사각형 107"/>
          <p:cNvSpPr/>
          <p:nvPr/>
        </p:nvSpPr>
        <p:spPr>
          <a:xfrm>
            <a:off x="813998" y="4790030"/>
            <a:ext cx="887148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err="1" smtClean="0"/>
              <a:t>Display_name</a:t>
            </a:r>
            <a:endParaRPr lang="ko-KR" altLang="en-US" sz="800" dirty="0"/>
          </a:p>
        </p:txBody>
      </p:sp>
      <p:pic>
        <p:nvPicPr>
          <p:cNvPr id="113" name="그림 112"/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65"/>
          <a:stretch/>
        </p:blipFill>
        <p:spPr>
          <a:xfrm>
            <a:off x="1883706" y="4038918"/>
            <a:ext cx="896077" cy="752918"/>
          </a:xfrm>
          <a:prstGeom prst="rect">
            <a:avLst/>
          </a:prstGeom>
        </p:spPr>
      </p:pic>
      <p:sp>
        <p:nvSpPr>
          <p:cNvPr id="114" name="모서리가 둥근 직사각형 113"/>
          <p:cNvSpPr/>
          <p:nvPr/>
        </p:nvSpPr>
        <p:spPr>
          <a:xfrm>
            <a:off x="1865070" y="4800953"/>
            <a:ext cx="887148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err="1" smtClean="0"/>
              <a:t>Display_name</a:t>
            </a:r>
            <a:endParaRPr lang="ko-KR" altLang="en-US" sz="800" dirty="0"/>
          </a:p>
        </p:txBody>
      </p:sp>
      <p:pic>
        <p:nvPicPr>
          <p:cNvPr id="115" name="그림 114"/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65"/>
          <a:stretch/>
        </p:blipFill>
        <p:spPr>
          <a:xfrm>
            <a:off x="2908407" y="4047019"/>
            <a:ext cx="896077" cy="752918"/>
          </a:xfrm>
          <a:prstGeom prst="rect">
            <a:avLst/>
          </a:prstGeom>
        </p:spPr>
      </p:pic>
      <p:sp>
        <p:nvSpPr>
          <p:cNvPr id="116" name="모서리가 둥근 직사각형 115"/>
          <p:cNvSpPr/>
          <p:nvPr/>
        </p:nvSpPr>
        <p:spPr>
          <a:xfrm>
            <a:off x="2889771" y="4809054"/>
            <a:ext cx="887148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err="1" smtClean="0"/>
              <a:t>Display_name</a:t>
            </a:r>
            <a:endParaRPr lang="ko-KR" altLang="en-US" sz="800" dirty="0"/>
          </a:p>
        </p:txBody>
      </p:sp>
      <p:pic>
        <p:nvPicPr>
          <p:cNvPr id="117" name="그림 116"/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65"/>
          <a:stretch/>
        </p:blipFill>
        <p:spPr>
          <a:xfrm>
            <a:off x="3913664" y="4027995"/>
            <a:ext cx="896077" cy="752918"/>
          </a:xfrm>
          <a:prstGeom prst="rect">
            <a:avLst/>
          </a:prstGeom>
        </p:spPr>
      </p:pic>
      <p:sp>
        <p:nvSpPr>
          <p:cNvPr id="118" name="모서리가 둥근 직사각형 117"/>
          <p:cNvSpPr/>
          <p:nvPr/>
        </p:nvSpPr>
        <p:spPr>
          <a:xfrm>
            <a:off x="3895028" y="4790030"/>
            <a:ext cx="887148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err="1" smtClean="0"/>
              <a:t>Display_name</a:t>
            </a:r>
            <a:endParaRPr lang="ko-KR" altLang="en-US" sz="800" dirty="0"/>
          </a:p>
        </p:txBody>
      </p:sp>
      <p:sp>
        <p:nvSpPr>
          <p:cNvPr id="119" name="직사각형 118"/>
          <p:cNvSpPr/>
          <p:nvPr/>
        </p:nvSpPr>
        <p:spPr>
          <a:xfrm>
            <a:off x="806018" y="3946877"/>
            <a:ext cx="4080042" cy="1228326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20" name="직선 화살표 연결선 119"/>
          <p:cNvCxnSpPr/>
          <p:nvPr/>
        </p:nvCxnSpPr>
        <p:spPr>
          <a:xfrm>
            <a:off x="4885307" y="4580304"/>
            <a:ext cx="200674" cy="76983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직사각형 120"/>
          <p:cNvSpPr/>
          <p:nvPr/>
        </p:nvSpPr>
        <p:spPr>
          <a:xfrm>
            <a:off x="5027072" y="4499524"/>
            <a:ext cx="80021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smtClean="0"/>
              <a:t>구독정보</a:t>
            </a:r>
            <a:endParaRPr lang="ko-KR" altLang="en-US" sz="1200" dirty="0"/>
          </a:p>
        </p:txBody>
      </p:sp>
      <p:sp>
        <p:nvSpPr>
          <p:cNvPr id="122" name="타원 121"/>
          <p:cNvSpPr/>
          <p:nvPr/>
        </p:nvSpPr>
        <p:spPr>
          <a:xfrm>
            <a:off x="815236" y="4237488"/>
            <a:ext cx="876192" cy="2831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Profile</a:t>
            </a:r>
            <a:endParaRPr lang="ko-KR" altLang="en-US" sz="1200" dirty="0"/>
          </a:p>
        </p:txBody>
      </p:sp>
      <p:sp>
        <p:nvSpPr>
          <p:cNvPr id="123" name="타원 122"/>
          <p:cNvSpPr/>
          <p:nvPr/>
        </p:nvSpPr>
        <p:spPr>
          <a:xfrm>
            <a:off x="1881127" y="4237488"/>
            <a:ext cx="876192" cy="2831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Profile</a:t>
            </a:r>
            <a:endParaRPr lang="ko-KR" altLang="en-US" sz="1200" dirty="0"/>
          </a:p>
        </p:txBody>
      </p:sp>
      <p:sp>
        <p:nvSpPr>
          <p:cNvPr id="124" name="타원 123"/>
          <p:cNvSpPr/>
          <p:nvPr/>
        </p:nvSpPr>
        <p:spPr>
          <a:xfrm>
            <a:off x="2908406" y="4237338"/>
            <a:ext cx="876192" cy="2831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Profile</a:t>
            </a:r>
            <a:endParaRPr lang="ko-KR" altLang="en-US" sz="1200" dirty="0"/>
          </a:p>
        </p:txBody>
      </p:sp>
      <p:sp>
        <p:nvSpPr>
          <p:cNvPr id="125" name="타원 124"/>
          <p:cNvSpPr/>
          <p:nvPr/>
        </p:nvSpPr>
        <p:spPr>
          <a:xfrm>
            <a:off x="3937179" y="4237338"/>
            <a:ext cx="876192" cy="2831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Profile</a:t>
            </a:r>
            <a:endParaRPr lang="ko-KR" altLang="en-US" sz="1200" dirty="0"/>
          </a:p>
        </p:txBody>
      </p:sp>
      <p:sp>
        <p:nvSpPr>
          <p:cNvPr id="127" name="직사각형 126"/>
          <p:cNvSpPr/>
          <p:nvPr/>
        </p:nvSpPr>
        <p:spPr>
          <a:xfrm>
            <a:off x="760963" y="4955344"/>
            <a:ext cx="108482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b="1" dirty="0" smtClean="0">
                <a:latin typeface="Arial" panose="020B0604020202020204" pitchFamily="34" charset="0"/>
              </a:rPr>
              <a:t>구독자수 </a:t>
            </a:r>
            <a:r>
              <a:rPr lang="en-US" altLang="ko-KR" sz="1000" b="1" dirty="0" smtClean="0">
                <a:latin typeface="Arial" panose="020B0604020202020204" pitchFamily="34" charset="0"/>
              </a:rPr>
              <a:t>: 50</a:t>
            </a:r>
            <a:r>
              <a:rPr lang="ko-KR" altLang="en-US" sz="1000" b="1" dirty="0" smtClean="0">
                <a:latin typeface="Arial" panose="020B0604020202020204" pitchFamily="34" charset="0"/>
              </a:rPr>
              <a:t>명</a:t>
            </a:r>
            <a:endParaRPr lang="ko-KR" altLang="en-US" sz="1000" dirty="0"/>
          </a:p>
        </p:txBody>
      </p:sp>
      <p:sp>
        <p:nvSpPr>
          <p:cNvPr id="128" name="직사각형 127"/>
          <p:cNvSpPr/>
          <p:nvPr/>
        </p:nvSpPr>
        <p:spPr>
          <a:xfrm>
            <a:off x="1776811" y="4972861"/>
            <a:ext cx="108482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b="1" dirty="0" smtClean="0">
                <a:latin typeface="Arial" panose="020B0604020202020204" pitchFamily="34" charset="0"/>
              </a:rPr>
              <a:t>구독자수 </a:t>
            </a:r>
            <a:r>
              <a:rPr lang="en-US" altLang="ko-KR" sz="1000" b="1" dirty="0" smtClean="0">
                <a:latin typeface="Arial" panose="020B0604020202020204" pitchFamily="34" charset="0"/>
              </a:rPr>
              <a:t>: 50</a:t>
            </a:r>
            <a:r>
              <a:rPr lang="ko-KR" altLang="en-US" sz="1000" b="1" dirty="0" smtClean="0">
                <a:latin typeface="Arial" panose="020B0604020202020204" pitchFamily="34" charset="0"/>
              </a:rPr>
              <a:t>명</a:t>
            </a:r>
            <a:endParaRPr lang="ko-KR" altLang="en-US" sz="1000" dirty="0"/>
          </a:p>
        </p:txBody>
      </p:sp>
      <p:sp>
        <p:nvSpPr>
          <p:cNvPr id="129" name="직사각형 128"/>
          <p:cNvSpPr/>
          <p:nvPr/>
        </p:nvSpPr>
        <p:spPr>
          <a:xfrm>
            <a:off x="2809396" y="4980734"/>
            <a:ext cx="108482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b="1" dirty="0" smtClean="0">
                <a:latin typeface="Arial" panose="020B0604020202020204" pitchFamily="34" charset="0"/>
              </a:rPr>
              <a:t>구독자수 </a:t>
            </a:r>
            <a:r>
              <a:rPr lang="en-US" altLang="ko-KR" sz="1000" b="1" dirty="0" smtClean="0">
                <a:latin typeface="Arial" panose="020B0604020202020204" pitchFamily="34" charset="0"/>
              </a:rPr>
              <a:t>: 50</a:t>
            </a:r>
            <a:r>
              <a:rPr lang="ko-KR" altLang="en-US" sz="1000" b="1" dirty="0" smtClean="0">
                <a:latin typeface="Arial" panose="020B0604020202020204" pitchFamily="34" charset="0"/>
              </a:rPr>
              <a:t>명</a:t>
            </a:r>
            <a:endParaRPr lang="ko-KR" altLang="en-US" sz="1000" dirty="0"/>
          </a:p>
        </p:txBody>
      </p:sp>
      <p:sp>
        <p:nvSpPr>
          <p:cNvPr id="130" name="직사각형 129"/>
          <p:cNvSpPr/>
          <p:nvPr/>
        </p:nvSpPr>
        <p:spPr>
          <a:xfrm>
            <a:off x="3832427" y="4972860"/>
            <a:ext cx="108482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b="1" dirty="0" smtClean="0">
                <a:latin typeface="Arial" panose="020B0604020202020204" pitchFamily="34" charset="0"/>
              </a:rPr>
              <a:t>구독자수 </a:t>
            </a:r>
            <a:r>
              <a:rPr lang="en-US" altLang="ko-KR" sz="1000" b="1" dirty="0" smtClean="0">
                <a:latin typeface="Arial" panose="020B0604020202020204" pitchFamily="34" charset="0"/>
              </a:rPr>
              <a:t>: 50</a:t>
            </a:r>
            <a:r>
              <a:rPr lang="ko-KR" altLang="en-US" sz="1000" b="1" dirty="0" smtClean="0">
                <a:latin typeface="Arial" panose="020B0604020202020204" pitchFamily="34" charset="0"/>
              </a:rPr>
              <a:t>명</a:t>
            </a:r>
            <a:endParaRPr lang="ko-KR" altLang="en-US" sz="1000" dirty="0"/>
          </a:p>
        </p:txBody>
      </p:sp>
      <p:sp>
        <p:nvSpPr>
          <p:cNvPr id="131" name="TextBox 130"/>
          <p:cNvSpPr txBox="1"/>
          <p:nvPr/>
        </p:nvSpPr>
        <p:spPr>
          <a:xfrm>
            <a:off x="453419" y="326870"/>
            <a:ext cx="6007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내 회원정보 상세보기</a:t>
            </a:r>
            <a:r>
              <a:rPr lang="en-US" altLang="ko-KR" b="1" dirty="0" smtClean="0"/>
              <a:t>[</a:t>
            </a:r>
            <a:r>
              <a:rPr lang="ko-KR" altLang="en-US" b="1" dirty="0" smtClean="0"/>
              <a:t>구독정보보기</a:t>
            </a:r>
            <a:r>
              <a:rPr lang="en-US" altLang="ko-KR" b="1" dirty="0" smtClean="0"/>
              <a:t>] (</a:t>
            </a:r>
            <a:r>
              <a:rPr lang="en-US" altLang="ko-KR" b="1" dirty="0"/>
              <a:t>2</a:t>
            </a:r>
            <a:r>
              <a:rPr lang="en-US" altLang="ko-KR" b="1" dirty="0" smtClean="0"/>
              <a:t>) </a:t>
            </a:r>
            <a:r>
              <a:rPr lang="en-US" altLang="ko-KR" b="1" dirty="0"/>
              <a:t>- </a:t>
            </a:r>
            <a:r>
              <a:rPr lang="ko-KR" altLang="en-US" b="1" dirty="0" smtClean="0"/>
              <a:t>추가진행작업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887442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Browser"/>
          <p:cNvGrpSpPr/>
          <p:nvPr>
            <p:custDataLst>
              <p:tags r:id="rId1"/>
            </p:custDataLst>
          </p:nvPr>
        </p:nvGrpSpPr>
        <p:grpSpPr>
          <a:xfrm>
            <a:off x="453421" y="696202"/>
            <a:ext cx="4629326" cy="5887480"/>
            <a:chOff x="595684" y="1261241"/>
            <a:chExt cx="6668461" cy="4352545"/>
          </a:xfrm>
        </p:grpSpPr>
        <p:sp>
          <p:nvSpPr>
            <p:cNvPr id="5" name="Window Body"/>
            <p:cNvSpPr/>
            <p:nvPr>
              <p:custDataLst>
                <p:tags r:id="rId2"/>
              </p:custDataLst>
            </p:nvPr>
          </p:nvSpPr>
          <p:spPr>
            <a:xfrm>
              <a:off x="595684" y="1656751"/>
              <a:ext cx="6668461" cy="395703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" name="Title Bar"/>
            <p:cNvSpPr/>
            <p:nvPr>
              <p:custDataLst>
                <p:tags r:id="rId3"/>
              </p:custDataLst>
            </p:nvPr>
          </p:nvSpPr>
          <p:spPr>
            <a:xfrm>
              <a:off x="595685" y="1261241"/>
              <a:ext cx="6668459" cy="39705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title;</a:t>
              </a:r>
              <a:r>
                <a:rPr lang="ko-KR" alt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altLang="ko-KR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ver3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" name="Menu Button"/>
            <p:cNvSpPr>
              <a:spLocks noChangeAspect="1" noEditPoints="1"/>
            </p:cNvSpPr>
            <p:nvPr>
              <p:custDataLst>
                <p:tags r:id="rId4"/>
              </p:custDataLst>
            </p:nvPr>
          </p:nvSpPr>
          <p:spPr bwMode="auto">
            <a:xfrm>
              <a:off x="6921482" y="1488617"/>
              <a:ext cx="214956" cy="83327"/>
            </a:xfrm>
            <a:custGeom>
              <a:avLst/>
              <a:gdLst>
                <a:gd name="T0" fmla="*/ 0 w 415"/>
                <a:gd name="T1" fmla="*/ 309 h 309"/>
                <a:gd name="T2" fmla="*/ 415 w 415"/>
                <a:gd name="T3" fmla="*/ 309 h 309"/>
                <a:gd name="T4" fmla="*/ 0 w 415"/>
                <a:gd name="T5" fmla="*/ 155 h 309"/>
                <a:gd name="T6" fmla="*/ 415 w 415"/>
                <a:gd name="T7" fmla="*/ 155 h 309"/>
                <a:gd name="T8" fmla="*/ 0 w 415"/>
                <a:gd name="T9" fmla="*/ 0 h 309"/>
                <a:gd name="T10" fmla="*/ 415 w 415"/>
                <a:gd name="T11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5" h="309">
                  <a:moveTo>
                    <a:pt x="0" y="309"/>
                  </a:moveTo>
                  <a:lnTo>
                    <a:pt x="415" y="309"/>
                  </a:lnTo>
                  <a:moveTo>
                    <a:pt x="0" y="155"/>
                  </a:moveTo>
                  <a:lnTo>
                    <a:pt x="415" y="155"/>
                  </a:lnTo>
                  <a:moveTo>
                    <a:pt x="0" y="0"/>
                  </a:moveTo>
                  <a:lnTo>
                    <a:pt x="415" y="0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Close Button"/>
            <p:cNvSpPr>
              <a:spLocks noEditPoints="1"/>
            </p:cNvSpPr>
            <p:nvPr>
              <p:custDataLst>
                <p:tags r:id="rId5"/>
              </p:custDataLst>
            </p:nvPr>
          </p:nvSpPr>
          <p:spPr bwMode="auto">
            <a:xfrm>
              <a:off x="6960372" y="1313913"/>
              <a:ext cx="141779" cy="70417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noFill/>
            <a:ln w="9525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" name="Address Box"/>
            <p:cNvSpPr/>
            <p:nvPr>
              <p:custDataLst>
                <p:tags r:id="rId6"/>
              </p:custDataLst>
            </p:nvPr>
          </p:nvSpPr>
          <p:spPr>
            <a:xfrm>
              <a:off x="1896318" y="1442400"/>
              <a:ext cx="4897455" cy="175761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237744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noProof="1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www.cozyhouzz.co.kr</a:t>
              </a:r>
              <a:endParaRPr lang="en-US" sz="900" noProof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" name="Document Icon"/>
            <p:cNvSpPr>
              <a:spLocks noChangeAspect="1" noEditPoints="1"/>
            </p:cNvSpPr>
            <p:nvPr>
              <p:custDataLst>
                <p:tags r:id="rId7"/>
              </p:custDataLst>
            </p:nvPr>
          </p:nvSpPr>
          <p:spPr bwMode="auto">
            <a:xfrm>
              <a:off x="2005974" y="1480988"/>
              <a:ext cx="134918" cy="98584"/>
            </a:xfrm>
            <a:custGeom>
              <a:avLst/>
              <a:gdLst>
                <a:gd name="T0" fmla="*/ 153 w 260"/>
                <a:gd name="T1" fmla="*/ 7 h 367"/>
                <a:gd name="T2" fmla="*/ 153 w 260"/>
                <a:gd name="T3" fmla="*/ 108 h 367"/>
                <a:gd name="T4" fmla="*/ 253 w 260"/>
                <a:gd name="T5" fmla="*/ 108 h 367"/>
                <a:gd name="T6" fmla="*/ 0 w 260"/>
                <a:gd name="T7" fmla="*/ 0 h 367"/>
                <a:gd name="T8" fmla="*/ 0 w 260"/>
                <a:gd name="T9" fmla="*/ 367 h 367"/>
                <a:gd name="T10" fmla="*/ 260 w 260"/>
                <a:gd name="T11" fmla="*/ 367 h 367"/>
                <a:gd name="T12" fmla="*/ 260 w 260"/>
                <a:gd name="T13" fmla="*/ 100 h 367"/>
                <a:gd name="T14" fmla="*/ 161 w 260"/>
                <a:gd name="T15" fmla="*/ 1 h 367"/>
                <a:gd name="T16" fmla="*/ 0 w 260"/>
                <a:gd name="T17" fmla="*/ 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0" h="367">
                  <a:moveTo>
                    <a:pt x="153" y="7"/>
                  </a:moveTo>
                  <a:lnTo>
                    <a:pt x="153" y="108"/>
                  </a:lnTo>
                  <a:lnTo>
                    <a:pt x="253" y="108"/>
                  </a:lnTo>
                  <a:moveTo>
                    <a:pt x="0" y="0"/>
                  </a:moveTo>
                  <a:lnTo>
                    <a:pt x="0" y="367"/>
                  </a:lnTo>
                  <a:lnTo>
                    <a:pt x="260" y="367"/>
                  </a:lnTo>
                  <a:lnTo>
                    <a:pt x="260" y="100"/>
                  </a:lnTo>
                  <a:lnTo>
                    <a:pt x="161" y="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11" name="Navigation Buttons"/>
            <p:cNvGrpSpPr/>
            <p:nvPr/>
          </p:nvGrpSpPr>
          <p:grpSpPr>
            <a:xfrm>
              <a:off x="777057" y="1466318"/>
              <a:ext cx="923858" cy="127924"/>
              <a:chOff x="777057" y="1466318"/>
              <a:chExt cx="923858" cy="127924"/>
            </a:xfrm>
          </p:grpSpPr>
          <p:sp>
            <p:nvSpPr>
              <p:cNvPr id="12" name="Back Button"/>
              <p:cNvSpPr>
                <a:spLocks noChangeAspect="1" noEditPoints="1"/>
              </p:cNvSpPr>
              <p:nvPr>
                <p:custDataLst>
                  <p:tags r:id="rId8"/>
                </p:custDataLst>
              </p:nvPr>
            </p:nvSpPr>
            <p:spPr bwMode="auto">
              <a:xfrm>
                <a:off x="777057" y="1485683"/>
                <a:ext cx="219528" cy="89195"/>
              </a:xfrm>
              <a:custGeom>
                <a:avLst/>
                <a:gdLst>
                  <a:gd name="T0" fmla="*/ 159 w 423"/>
                  <a:gd name="T1" fmla="*/ 332 h 332"/>
                  <a:gd name="T2" fmla="*/ 0 w 423"/>
                  <a:gd name="T3" fmla="*/ 166 h 332"/>
                  <a:gd name="T4" fmla="*/ 159 w 423"/>
                  <a:gd name="T5" fmla="*/ 0 h 332"/>
                  <a:gd name="T6" fmla="*/ 15 w 423"/>
                  <a:gd name="T7" fmla="*/ 166 h 332"/>
                  <a:gd name="T8" fmla="*/ 423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159" y="332"/>
                    </a:moveTo>
                    <a:lnTo>
                      <a:pt x="0" y="166"/>
                    </a:lnTo>
                    <a:lnTo>
                      <a:pt x="159" y="0"/>
                    </a:lnTo>
                    <a:moveTo>
                      <a:pt x="15" y="166"/>
                    </a:moveTo>
                    <a:lnTo>
                      <a:pt x="423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" name="Forward Button"/>
              <p:cNvSpPr>
                <a:spLocks noChangeAspect="1" noEditPoint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1124649" y="1485683"/>
                <a:ext cx="219531" cy="89195"/>
              </a:xfrm>
              <a:custGeom>
                <a:avLst/>
                <a:gdLst>
                  <a:gd name="T0" fmla="*/ 265 w 423"/>
                  <a:gd name="T1" fmla="*/ 0 h 332"/>
                  <a:gd name="T2" fmla="*/ 423 w 423"/>
                  <a:gd name="T3" fmla="*/ 166 h 332"/>
                  <a:gd name="T4" fmla="*/ 265 w 423"/>
                  <a:gd name="T5" fmla="*/ 332 h 332"/>
                  <a:gd name="T6" fmla="*/ 408 w 423"/>
                  <a:gd name="T7" fmla="*/ 166 h 332"/>
                  <a:gd name="T8" fmla="*/ 0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265" y="0"/>
                    </a:moveTo>
                    <a:lnTo>
                      <a:pt x="423" y="166"/>
                    </a:lnTo>
                    <a:lnTo>
                      <a:pt x="265" y="332"/>
                    </a:lnTo>
                    <a:moveTo>
                      <a:pt x="408" y="166"/>
                    </a:moveTo>
                    <a:lnTo>
                      <a:pt x="0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4" name="Reload Button"/>
              <p:cNvSpPr>
                <a:spLocks noChangeAspect="1" noEditPoint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1472239" y="1466318"/>
                <a:ext cx="228676" cy="127924"/>
              </a:xfrm>
              <a:custGeom>
                <a:avLst/>
                <a:gdLst>
                  <a:gd name="T0" fmla="*/ 441 w 441"/>
                  <a:gd name="T1" fmla="*/ 7 h 474"/>
                  <a:gd name="T2" fmla="*/ 441 w 441"/>
                  <a:gd name="T3" fmla="*/ 144 h 474"/>
                  <a:gd name="T4" fmla="*/ 296 w 441"/>
                  <a:gd name="T5" fmla="*/ 144 h 474"/>
                  <a:gd name="T6" fmla="*/ 438 w 441"/>
                  <a:gd name="T7" fmla="*/ 309 h 474"/>
                  <a:gd name="T8" fmla="*/ 166 w 441"/>
                  <a:gd name="T9" fmla="*/ 434 h 474"/>
                  <a:gd name="T10" fmla="*/ 41 w 441"/>
                  <a:gd name="T11" fmla="*/ 162 h 474"/>
                  <a:gd name="T12" fmla="*/ 313 w 441"/>
                  <a:gd name="T13" fmla="*/ 37 h 474"/>
                  <a:gd name="T14" fmla="*/ 428 w 441"/>
                  <a:gd name="T15" fmla="*/ 139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41" h="474">
                    <a:moveTo>
                      <a:pt x="441" y="7"/>
                    </a:moveTo>
                    <a:lnTo>
                      <a:pt x="441" y="144"/>
                    </a:lnTo>
                    <a:lnTo>
                      <a:pt x="296" y="144"/>
                    </a:lnTo>
                    <a:moveTo>
                      <a:pt x="438" y="309"/>
                    </a:moveTo>
                    <a:cubicBezTo>
                      <a:pt x="397" y="418"/>
                      <a:pt x="276" y="474"/>
                      <a:pt x="166" y="434"/>
                    </a:cubicBezTo>
                    <a:cubicBezTo>
                      <a:pt x="56" y="393"/>
                      <a:pt x="0" y="271"/>
                      <a:pt x="41" y="162"/>
                    </a:cubicBezTo>
                    <a:cubicBezTo>
                      <a:pt x="82" y="52"/>
                      <a:pt x="202" y="0"/>
                      <a:pt x="313" y="37"/>
                    </a:cubicBezTo>
                    <a:cubicBezTo>
                      <a:pt x="357" y="51"/>
                      <a:pt x="398" y="91"/>
                      <a:pt x="428" y="139"/>
                    </a:cubicBezTo>
                  </a:path>
                </a:pathLst>
              </a:custGeom>
              <a:noFill/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sp>
        <p:nvSpPr>
          <p:cNvPr id="16" name="모서리가 둥근 직사각형 15"/>
          <p:cNvSpPr/>
          <p:nvPr/>
        </p:nvSpPr>
        <p:spPr>
          <a:xfrm>
            <a:off x="579332" y="1395810"/>
            <a:ext cx="4428005" cy="2823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header</a:t>
            </a:r>
            <a:endParaRPr lang="ko-KR" alt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7497086" y="114217"/>
            <a:ext cx="46286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참고 파일 </a:t>
            </a:r>
            <a:r>
              <a:rPr lang="en-US" altLang="ko-KR" dirty="0" smtClean="0"/>
              <a:t>: contact-2.html, Contact-5.html, </a:t>
            </a:r>
          </a:p>
          <a:p>
            <a:r>
              <a:rPr lang="en-US" altLang="ko-KR" dirty="0" smtClean="0"/>
              <a:t>About-me.html, about.html</a:t>
            </a:r>
            <a:endParaRPr lang="en-US" altLang="ko-KR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1068" y="1914343"/>
            <a:ext cx="4250006" cy="1807474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10947" y="2533876"/>
            <a:ext cx="1494795" cy="1068582"/>
          </a:xfrm>
          <a:prstGeom prst="rect">
            <a:avLst/>
          </a:prstGeom>
        </p:spPr>
      </p:pic>
      <p:sp>
        <p:nvSpPr>
          <p:cNvPr id="103" name="직사각형 102"/>
          <p:cNvSpPr/>
          <p:nvPr/>
        </p:nvSpPr>
        <p:spPr>
          <a:xfrm>
            <a:off x="841524" y="2486427"/>
            <a:ext cx="4055449" cy="1323493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7" name="직사각형 106"/>
          <p:cNvSpPr/>
          <p:nvPr/>
        </p:nvSpPr>
        <p:spPr>
          <a:xfrm>
            <a:off x="3695338" y="3516141"/>
            <a:ext cx="12110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 smtClean="0"/>
              <a:t>Contact-5.html</a:t>
            </a:r>
            <a:endParaRPr lang="ko-KR" altLang="en-US" sz="1200" dirty="0"/>
          </a:p>
        </p:txBody>
      </p:sp>
      <p:sp>
        <p:nvSpPr>
          <p:cNvPr id="109" name="타원 108"/>
          <p:cNvSpPr/>
          <p:nvPr/>
        </p:nvSpPr>
        <p:spPr>
          <a:xfrm>
            <a:off x="1033351" y="2895058"/>
            <a:ext cx="1648365" cy="5395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 smtClean="0"/>
              <a:t>Profile_image</a:t>
            </a:r>
            <a:endParaRPr lang="ko-KR" altLang="en-US" sz="1200" dirty="0"/>
          </a:p>
        </p:txBody>
      </p:sp>
      <p:sp>
        <p:nvSpPr>
          <p:cNvPr id="112" name="TextBox 111"/>
          <p:cNvSpPr txBox="1"/>
          <p:nvPr/>
        </p:nvSpPr>
        <p:spPr>
          <a:xfrm>
            <a:off x="2917366" y="3235171"/>
            <a:ext cx="1954498" cy="24150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just"/>
            <a:endParaRPr lang="ko-KR" altLang="en-US" sz="500" dirty="0"/>
          </a:p>
        </p:txBody>
      </p:sp>
      <p:cxnSp>
        <p:nvCxnSpPr>
          <p:cNvPr id="104" name="직선 화살표 연결선 103"/>
          <p:cNvCxnSpPr/>
          <p:nvPr/>
        </p:nvCxnSpPr>
        <p:spPr>
          <a:xfrm flipH="1">
            <a:off x="4394373" y="3129522"/>
            <a:ext cx="521404" cy="426897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타원 109"/>
          <p:cNvSpPr/>
          <p:nvPr/>
        </p:nvSpPr>
        <p:spPr>
          <a:xfrm>
            <a:off x="3060773" y="3324770"/>
            <a:ext cx="435615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30</a:t>
            </a:r>
            <a:endParaRPr lang="ko-KR" altLang="en-US" sz="800" b="1" dirty="0"/>
          </a:p>
        </p:txBody>
      </p:sp>
      <p:pic>
        <p:nvPicPr>
          <p:cNvPr id="111" name="그림 110"/>
          <p:cNvPicPr>
            <a:picLocks noChangeAspect="1"/>
          </p:cNvPicPr>
          <p:nvPr/>
        </p:nvPicPr>
        <p:blipFill rotWithShape="1">
          <a:blip r:embed="rId14"/>
          <a:srcRect r="45924" b="14153"/>
          <a:stretch/>
        </p:blipFill>
        <p:spPr>
          <a:xfrm>
            <a:off x="2872428" y="3372768"/>
            <a:ext cx="264935" cy="17989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2829703" y="2506530"/>
            <a:ext cx="56750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000" dirty="0" err="1" smtClean="0"/>
              <a:t>회원명</a:t>
            </a:r>
            <a:endParaRPr lang="ko-KR" altLang="en-US" sz="1000" dirty="0"/>
          </a:p>
        </p:txBody>
      </p:sp>
      <p:sp>
        <p:nvSpPr>
          <p:cNvPr id="93" name="TextBox 92"/>
          <p:cNvSpPr txBox="1"/>
          <p:nvPr/>
        </p:nvSpPr>
        <p:spPr>
          <a:xfrm>
            <a:off x="2842573" y="2761564"/>
            <a:ext cx="56750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소개</a:t>
            </a:r>
            <a:endParaRPr lang="ko-KR" altLang="en-US" sz="1000" dirty="0"/>
          </a:p>
        </p:txBody>
      </p:sp>
      <p:sp>
        <p:nvSpPr>
          <p:cNvPr id="98" name="TextBox 97"/>
          <p:cNvSpPr txBox="1"/>
          <p:nvPr/>
        </p:nvSpPr>
        <p:spPr>
          <a:xfrm>
            <a:off x="3656844" y="3335673"/>
            <a:ext cx="728793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레벨</a:t>
            </a:r>
            <a:endParaRPr lang="ko-KR" altLang="en-US" sz="1000" dirty="0"/>
          </a:p>
        </p:txBody>
      </p:sp>
      <p:sp>
        <p:nvSpPr>
          <p:cNvPr id="99" name="타원 98"/>
          <p:cNvSpPr/>
          <p:nvPr/>
        </p:nvSpPr>
        <p:spPr>
          <a:xfrm>
            <a:off x="4021240" y="3307380"/>
            <a:ext cx="435615" cy="28349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7</a:t>
            </a:r>
            <a:endParaRPr lang="ko-KR" altLang="en-US" sz="800" b="1" dirty="0"/>
          </a:p>
        </p:txBody>
      </p:sp>
      <p:sp>
        <p:nvSpPr>
          <p:cNvPr id="126" name="TextBox 125"/>
          <p:cNvSpPr txBox="1"/>
          <p:nvPr/>
        </p:nvSpPr>
        <p:spPr>
          <a:xfrm>
            <a:off x="453419" y="326870"/>
            <a:ext cx="6007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내 회원정보 상세보기</a:t>
            </a:r>
            <a:r>
              <a:rPr lang="en-US" altLang="ko-KR" b="1" dirty="0" smtClean="0"/>
              <a:t>[</a:t>
            </a:r>
            <a:r>
              <a:rPr lang="ko-KR" altLang="en-US" b="1" dirty="0" err="1" smtClean="0"/>
              <a:t>찜한글보기</a:t>
            </a:r>
            <a:r>
              <a:rPr lang="en-US" altLang="ko-KR" b="1" dirty="0" smtClean="0"/>
              <a:t>] (</a:t>
            </a:r>
            <a:r>
              <a:rPr lang="en-US" altLang="ko-KR" b="1" dirty="0"/>
              <a:t>2</a:t>
            </a:r>
            <a:r>
              <a:rPr lang="en-US" altLang="ko-KR" b="1" dirty="0" smtClean="0"/>
              <a:t>) </a:t>
            </a:r>
            <a:r>
              <a:rPr lang="en-US" altLang="ko-KR" b="1" dirty="0"/>
              <a:t>- </a:t>
            </a:r>
            <a:r>
              <a:rPr lang="ko-KR" altLang="en-US" b="1" dirty="0" smtClean="0"/>
              <a:t>추가진행작업</a:t>
            </a:r>
            <a:endParaRPr lang="ko-KR" altLang="en-US" b="1" dirty="0"/>
          </a:p>
        </p:txBody>
      </p:sp>
      <p:pic>
        <p:nvPicPr>
          <p:cNvPr id="146" name="그림 145"/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65"/>
          <a:stretch/>
        </p:blipFill>
        <p:spPr>
          <a:xfrm>
            <a:off x="815799" y="4065441"/>
            <a:ext cx="896077" cy="752918"/>
          </a:xfrm>
          <a:prstGeom prst="rect">
            <a:avLst/>
          </a:prstGeom>
        </p:spPr>
      </p:pic>
      <p:sp>
        <p:nvSpPr>
          <p:cNvPr id="147" name="모서리가 둥근 직사각형 146"/>
          <p:cNvSpPr/>
          <p:nvPr/>
        </p:nvSpPr>
        <p:spPr>
          <a:xfrm>
            <a:off x="797163" y="4827476"/>
            <a:ext cx="887148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/>
              <a:t>title</a:t>
            </a:r>
            <a:endParaRPr lang="ko-KR" altLang="en-US" sz="800" dirty="0"/>
          </a:p>
        </p:txBody>
      </p:sp>
      <p:pic>
        <p:nvPicPr>
          <p:cNvPr id="148" name="그림 147"/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65"/>
          <a:stretch/>
        </p:blipFill>
        <p:spPr>
          <a:xfrm>
            <a:off x="1866871" y="4076364"/>
            <a:ext cx="896077" cy="752918"/>
          </a:xfrm>
          <a:prstGeom prst="rect">
            <a:avLst/>
          </a:prstGeom>
        </p:spPr>
      </p:pic>
      <p:sp>
        <p:nvSpPr>
          <p:cNvPr id="149" name="모서리가 둥근 직사각형 148"/>
          <p:cNvSpPr/>
          <p:nvPr/>
        </p:nvSpPr>
        <p:spPr>
          <a:xfrm>
            <a:off x="1848235" y="4838399"/>
            <a:ext cx="887148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/>
              <a:t>title</a:t>
            </a:r>
            <a:endParaRPr lang="ko-KR" altLang="en-US" sz="800" dirty="0"/>
          </a:p>
        </p:txBody>
      </p:sp>
      <p:pic>
        <p:nvPicPr>
          <p:cNvPr id="150" name="그림 149"/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65"/>
          <a:stretch/>
        </p:blipFill>
        <p:spPr>
          <a:xfrm>
            <a:off x="2891572" y="4084465"/>
            <a:ext cx="896077" cy="752918"/>
          </a:xfrm>
          <a:prstGeom prst="rect">
            <a:avLst/>
          </a:prstGeom>
        </p:spPr>
      </p:pic>
      <p:sp>
        <p:nvSpPr>
          <p:cNvPr id="151" name="모서리가 둥근 직사각형 150"/>
          <p:cNvSpPr/>
          <p:nvPr/>
        </p:nvSpPr>
        <p:spPr>
          <a:xfrm>
            <a:off x="2872936" y="4846500"/>
            <a:ext cx="887148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/>
              <a:t>title</a:t>
            </a:r>
            <a:endParaRPr lang="ko-KR" altLang="en-US" sz="800" dirty="0"/>
          </a:p>
        </p:txBody>
      </p:sp>
      <p:pic>
        <p:nvPicPr>
          <p:cNvPr id="152" name="그림 151"/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65"/>
          <a:stretch/>
        </p:blipFill>
        <p:spPr>
          <a:xfrm>
            <a:off x="3896829" y="4065441"/>
            <a:ext cx="896077" cy="752918"/>
          </a:xfrm>
          <a:prstGeom prst="rect">
            <a:avLst/>
          </a:prstGeom>
        </p:spPr>
      </p:pic>
      <p:sp>
        <p:nvSpPr>
          <p:cNvPr id="153" name="모서리가 둥근 직사각형 152"/>
          <p:cNvSpPr/>
          <p:nvPr/>
        </p:nvSpPr>
        <p:spPr>
          <a:xfrm>
            <a:off x="3878193" y="4827476"/>
            <a:ext cx="887148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/>
              <a:t>title</a:t>
            </a:r>
            <a:endParaRPr lang="ko-KR" altLang="en-US" sz="800" dirty="0"/>
          </a:p>
        </p:txBody>
      </p:sp>
      <p:sp>
        <p:nvSpPr>
          <p:cNvPr id="154" name="직사각형 153"/>
          <p:cNvSpPr/>
          <p:nvPr/>
        </p:nvSpPr>
        <p:spPr>
          <a:xfrm>
            <a:off x="789183" y="3984323"/>
            <a:ext cx="4080042" cy="1148681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5" name="타원 154"/>
          <p:cNvSpPr/>
          <p:nvPr/>
        </p:nvSpPr>
        <p:spPr>
          <a:xfrm>
            <a:off x="798401" y="4274934"/>
            <a:ext cx="876192" cy="2831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thumb</a:t>
            </a:r>
            <a:endParaRPr lang="ko-KR" altLang="en-US" sz="1100" dirty="0"/>
          </a:p>
        </p:txBody>
      </p:sp>
      <p:sp>
        <p:nvSpPr>
          <p:cNvPr id="156" name="타원 155"/>
          <p:cNvSpPr/>
          <p:nvPr/>
        </p:nvSpPr>
        <p:spPr>
          <a:xfrm>
            <a:off x="1864292" y="4274934"/>
            <a:ext cx="876192" cy="2831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thumb</a:t>
            </a:r>
            <a:endParaRPr lang="ko-KR" altLang="en-US" sz="1100" dirty="0"/>
          </a:p>
        </p:txBody>
      </p:sp>
      <p:sp>
        <p:nvSpPr>
          <p:cNvPr id="157" name="타원 156"/>
          <p:cNvSpPr/>
          <p:nvPr/>
        </p:nvSpPr>
        <p:spPr>
          <a:xfrm>
            <a:off x="2891571" y="4274784"/>
            <a:ext cx="876192" cy="2831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thumb</a:t>
            </a:r>
            <a:endParaRPr lang="ko-KR" altLang="en-US" sz="1100" dirty="0"/>
          </a:p>
        </p:txBody>
      </p:sp>
      <p:sp>
        <p:nvSpPr>
          <p:cNvPr id="158" name="타원 157"/>
          <p:cNvSpPr/>
          <p:nvPr/>
        </p:nvSpPr>
        <p:spPr>
          <a:xfrm>
            <a:off x="3920344" y="4274784"/>
            <a:ext cx="876192" cy="2831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thumb</a:t>
            </a:r>
            <a:endParaRPr lang="ko-KR" altLang="en-US" sz="1100" dirty="0"/>
          </a:p>
        </p:txBody>
      </p:sp>
      <p:cxnSp>
        <p:nvCxnSpPr>
          <p:cNvPr id="159" name="직선 화살표 연결선 158"/>
          <p:cNvCxnSpPr/>
          <p:nvPr/>
        </p:nvCxnSpPr>
        <p:spPr>
          <a:xfrm>
            <a:off x="4851111" y="4566964"/>
            <a:ext cx="200674" cy="76983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직사각형 159"/>
          <p:cNvSpPr/>
          <p:nvPr/>
        </p:nvSpPr>
        <p:spPr>
          <a:xfrm>
            <a:off x="5008395" y="4505447"/>
            <a:ext cx="64633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err="1" smtClean="0"/>
              <a:t>찜한</a:t>
            </a:r>
            <a:r>
              <a:rPr lang="ko-KR" altLang="en-US" sz="1200" dirty="0" err="1"/>
              <a:t>글</a:t>
            </a:r>
            <a:endParaRPr lang="ko-KR" altLang="en-US" sz="1200" dirty="0"/>
          </a:p>
        </p:txBody>
      </p:sp>
      <p:sp>
        <p:nvSpPr>
          <p:cNvPr id="161" name="모서리가 둥근 직사각형 160"/>
          <p:cNvSpPr/>
          <p:nvPr/>
        </p:nvSpPr>
        <p:spPr>
          <a:xfrm>
            <a:off x="661431" y="5565563"/>
            <a:ext cx="4308858" cy="3001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목록가기</a:t>
            </a:r>
            <a:endParaRPr lang="ko-KR" altLang="en-US" dirty="0"/>
          </a:p>
        </p:txBody>
      </p:sp>
      <p:sp>
        <p:nvSpPr>
          <p:cNvPr id="162" name="모서리가 둥근 직사각형 161"/>
          <p:cNvSpPr/>
          <p:nvPr/>
        </p:nvSpPr>
        <p:spPr>
          <a:xfrm>
            <a:off x="558235" y="5939585"/>
            <a:ext cx="4441756" cy="2992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footer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87247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62212" y="326870"/>
            <a:ext cx="478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 smtClean="0"/>
              <a:t>Cozyhouzz</a:t>
            </a:r>
            <a:r>
              <a:rPr lang="en-US" altLang="ko-KR" b="1" dirty="0" smtClean="0"/>
              <a:t> ver2.1 </a:t>
            </a:r>
            <a:endParaRPr lang="ko-KR" alt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462212" y="910898"/>
            <a:ext cx="4689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주소 </a:t>
            </a:r>
            <a:r>
              <a:rPr lang="en-US" altLang="ko-KR" dirty="0" smtClean="0"/>
              <a:t>:  </a:t>
            </a:r>
            <a:r>
              <a:rPr lang="en-US" altLang="ko-KR" dirty="0" smtClean="0">
                <a:hlinkClick r:id="rId2"/>
              </a:rPr>
              <a:t>http</a:t>
            </a:r>
            <a:r>
              <a:rPr lang="en-US" altLang="ko-KR" dirty="0">
                <a:hlinkClick r:id="rId2"/>
              </a:rPr>
              <a:t>://www.cozyhouzz.co.kr</a:t>
            </a:r>
            <a:r>
              <a:rPr lang="en-US" altLang="ko-KR" dirty="0" smtClean="0">
                <a:hlinkClick r:id="rId2"/>
              </a:rPr>
              <a:t>/</a:t>
            </a:r>
            <a:endParaRPr lang="en-US" altLang="ko-KR" dirty="0" smtClean="0"/>
          </a:p>
        </p:txBody>
      </p:sp>
      <p:sp>
        <p:nvSpPr>
          <p:cNvPr id="8" name="직사각형 7"/>
          <p:cNvSpPr/>
          <p:nvPr/>
        </p:nvSpPr>
        <p:spPr>
          <a:xfrm>
            <a:off x="5541053" y="326870"/>
            <a:ext cx="553939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&lt; </a:t>
            </a:r>
            <a:r>
              <a:rPr lang="ko-KR" altLang="en-US" b="1" dirty="0" smtClean="0"/>
              <a:t>참고사항 </a:t>
            </a:r>
            <a:r>
              <a:rPr lang="en-US" altLang="ko-KR" b="1" dirty="0" smtClean="0"/>
              <a:t>&gt;</a:t>
            </a:r>
          </a:p>
          <a:p>
            <a:pPr algn="ctr"/>
            <a:endParaRPr lang="en-US" altLang="ko-KR" b="1" dirty="0" smtClean="0"/>
          </a:p>
          <a:p>
            <a:pPr algn="ctr"/>
            <a:r>
              <a:rPr lang="ko-KR" altLang="en-US" b="1" dirty="0" smtClean="0"/>
              <a:t>개발 우선 순위 지정 </a:t>
            </a:r>
            <a:r>
              <a:rPr lang="en-US" altLang="ko-KR" b="1" dirty="0" smtClean="0"/>
              <a:t>- (1), </a:t>
            </a:r>
            <a:r>
              <a:rPr lang="en-US" altLang="ko-KR" b="1" dirty="0"/>
              <a:t>(</a:t>
            </a:r>
            <a:r>
              <a:rPr lang="en-US" altLang="ko-KR" b="1" dirty="0" smtClean="0"/>
              <a:t>2), (3)</a:t>
            </a: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7907085"/>
              </p:ext>
            </p:extLst>
          </p:nvPr>
        </p:nvGraphicFramePr>
        <p:xfrm>
          <a:off x="462212" y="1494926"/>
          <a:ext cx="10918802" cy="4643046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199717"/>
                <a:gridCol w="8719085"/>
              </a:tblGrid>
              <a:tr h="284057"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dirty="0" smtClean="0"/>
                        <a:t>종류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just" latinLnBrk="1">
                        <a:buFontTx/>
                        <a:buNone/>
                      </a:pPr>
                      <a:r>
                        <a:rPr lang="en-US" altLang="ko-KR" dirty="0" smtClean="0"/>
                        <a:t>-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ko-KR" altLang="en-US" baseline="0" dirty="0" smtClean="0"/>
                        <a:t>상세 기능</a:t>
                      </a:r>
                      <a:endParaRPr lang="en-US" altLang="ko-KR" dirty="0" smtClean="0"/>
                    </a:p>
                  </a:txBody>
                  <a:tcPr/>
                </a:tc>
              </a:tr>
              <a:tr h="2803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공통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400" baseline="0" dirty="0" smtClean="0"/>
                        <a:t>로그인</a:t>
                      </a:r>
                      <a:r>
                        <a:rPr lang="en-US" altLang="ko-KR" sz="1400" baseline="0" dirty="0" smtClean="0"/>
                        <a:t>(1), </a:t>
                      </a:r>
                      <a:r>
                        <a:rPr lang="ko-KR" altLang="en-US" sz="1400" baseline="0" dirty="0" smtClean="0"/>
                        <a:t>로그아웃</a:t>
                      </a:r>
                      <a:r>
                        <a:rPr lang="en-US" altLang="ko-KR" sz="1400" baseline="0" dirty="0" smtClean="0"/>
                        <a:t>(1), </a:t>
                      </a:r>
                      <a:r>
                        <a:rPr lang="ko-KR" altLang="en-US" sz="1400" baseline="0" dirty="0" err="1" smtClean="0"/>
                        <a:t>이메일</a:t>
                      </a:r>
                      <a:r>
                        <a:rPr lang="en-US" altLang="ko-KR" sz="1400" baseline="0" dirty="0" smtClean="0"/>
                        <a:t> </a:t>
                      </a:r>
                      <a:r>
                        <a:rPr lang="ko-KR" altLang="en-US" sz="1400" baseline="0" dirty="0" smtClean="0"/>
                        <a:t>찾기</a:t>
                      </a:r>
                      <a:r>
                        <a:rPr lang="en-US" altLang="ko-KR" sz="1400" baseline="0" dirty="0" smtClean="0"/>
                        <a:t>(2), </a:t>
                      </a:r>
                      <a:r>
                        <a:rPr lang="ko-KR" altLang="en-US" sz="1400" baseline="0" dirty="0" smtClean="0"/>
                        <a:t>비밀번호 찾기</a:t>
                      </a:r>
                      <a:r>
                        <a:rPr lang="en-US" altLang="ko-KR" sz="1400" baseline="0" dirty="0" smtClean="0"/>
                        <a:t>(2), </a:t>
                      </a:r>
                      <a:r>
                        <a:rPr lang="ko-KR" altLang="en-US" sz="1400" baseline="0" dirty="0" smtClean="0"/>
                        <a:t>회원가입</a:t>
                      </a:r>
                      <a:r>
                        <a:rPr lang="en-US" altLang="ko-KR" sz="1400" baseline="0" dirty="0" smtClean="0"/>
                        <a:t>(1), </a:t>
                      </a:r>
                      <a:r>
                        <a:rPr lang="ko-KR" altLang="en-US" sz="1400" baseline="0" dirty="0" smtClean="0"/>
                        <a:t>회원 탈퇴</a:t>
                      </a:r>
                      <a:r>
                        <a:rPr lang="en-US" altLang="ko-KR" sz="1400" baseline="0" dirty="0" smtClean="0"/>
                        <a:t>(2)</a:t>
                      </a: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400" baseline="0" dirty="0" smtClean="0"/>
                        <a:t>이미지 업로드</a:t>
                      </a:r>
                      <a:r>
                        <a:rPr lang="en-US" altLang="ko-KR" sz="1400" baseline="0" dirty="0" smtClean="0"/>
                        <a:t>(1), </a:t>
                      </a:r>
                      <a:r>
                        <a:rPr lang="ko-KR" altLang="en-US" sz="1400" baseline="0" dirty="0" smtClean="0"/>
                        <a:t>이미지 편집</a:t>
                      </a:r>
                      <a:r>
                        <a:rPr lang="en-US" altLang="ko-KR" sz="1400" baseline="0" dirty="0" smtClean="0"/>
                        <a:t>(3, </a:t>
                      </a:r>
                      <a:r>
                        <a:rPr lang="ko-KR" altLang="en-US" sz="1400" baseline="0" dirty="0" smtClean="0"/>
                        <a:t>밝기조절</a:t>
                      </a:r>
                      <a:r>
                        <a:rPr lang="en-US" altLang="ko-KR" sz="1400" baseline="0" dirty="0" smtClean="0"/>
                        <a:t>, HDR), </a:t>
                      </a:r>
                      <a:r>
                        <a:rPr lang="ko-KR" altLang="en-US" sz="1400" baseline="0" dirty="0" smtClean="0"/>
                        <a:t>주소 검색</a:t>
                      </a:r>
                      <a:r>
                        <a:rPr lang="en-US" altLang="ko-KR" sz="1400" baseline="0" dirty="0" smtClean="0"/>
                        <a:t>(1)</a:t>
                      </a: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400" baseline="0" dirty="0" smtClean="0"/>
                        <a:t>공유하기</a:t>
                      </a:r>
                      <a:r>
                        <a:rPr lang="en-US" altLang="ko-KR" sz="1400" baseline="0" dirty="0" smtClean="0"/>
                        <a:t>(2)(</a:t>
                      </a:r>
                      <a:r>
                        <a:rPr lang="ko-KR" altLang="en-US" sz="1400" baseline="0" dirty="0" err="1" smtClean="0"/>
                        <a:t>카카오톡</a:t>
                      </a:r>
                      <a:r>
                        <a:rPr lang="en-US" altLang="ko-KR" sz="1400" baseline="0" dirty="0" smtClean="0"/>
                        <a:t>, Facebook, </a:t>
                      </a:r>
                      <a:r>
                        <a:rPr lang="ko-KR" altLang="en-US" sz="1400" baseline="0" dirty="0" err="1" smtClean="0"/>
                        <a:t>인스타그램</a:t>
                      </a:r>
                      <a:r>
                        <a:rPr lang="en-US" altLang="ko-KR" sz="1400" baseline="0" dirty="0" smtClean="0"/>
                        <a:t>, </a:t>
                      </a:r>
                      <a:r>
                        <a:rPr lang="ko-KR" altLang="en-US" sz="1400" baseline="0" dirty="0" smtClean="0"/>
                        <a:t>라인</a:t>
                      </a:r>
                      <a:r>
                        <a:rPr lang="en-US" altLang="ko-KR" sz="1400" baseline="0" dirty="0" smtClean="0"/>
                        <a:t>, </a:t>
                      </a:r>
                      <a:r>
                        <a:rPr lang="ko-KR" altLang="en-US" sz="1400" baseline="0" dirty="0" smtClean="0"/>
                        <a:t>밴드</a:t>
                      </a:r>
                      <a:r>
                        <a:rPr lang="en-US" altLang="ko-KR" sz="1400" baseline="0" dirty="0" smtClean="0"/>
                        <a:t>, </a:t>
                      </a:r>
                      <a:r>
                        <a:rPr lang="ko-KR" altLang="en-US" sz="1400" baseline="0" dirty="0" err="1" smtClean="0"/>
                        <a:t>네이버</a:t>
                      </a:r>
                      <a:r>
                        <a:rPr lang="en-US" altLang="ko-KR" sz="1400" baseline="0" dirty="0" smtClean="0"/>
                        <a:t>)</a:t>
                      </a:r>
                    </a:p>
                  </a:txBody>
                  <a:tcPr/>
                </a:tc>
              </a:tr>
              <a:tr h="2803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회원관리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400" baseline="0" dirty="0" smtClean="0"/>
                        <a:t>회원정보 수정</a:t>
                      </a:r>
                      <a:r>
                        <a:rPr lang="en-US" altLang="ko-KR" sz="1400" baseline="0" dirty="0" smtClean="0"/>
                        <a:t>(1), </a:t>
                      </a:r>
                      <a:r>
                        <a:rPr lang="ko-KR" altLang="en-US" sz="1400" baseline="0" dirty="0" smtClean="0"/>
                        <a:t>회원정보</a:t>
                      </a:r>
                      <a:r>
                        <a:rPr lang="ko-KR" altLang="en-US" sz="1400" dirty="0" smtClean="0"/>
                        <a:t> 상세보기</a:t>
                      </a:r>
                      <a:r>
                        <a:rPr lang="en-US" altLang="ko-KR" sz="1400" dirty="0" smtClean="0"/>
                        <a:t>(1)</a:t>
                      </a:r>
                      <a:r>
                        <a:rPr lang="en-US" altLang="ko-KR" sz="1400" baseline="0" dirty="0" smtClean="0"/>
                        <a:t>, </a:t>
                      </a:r>
                      <a:r>
                        <a:rPr lang="ko-KR" altLang="en-US" sz="1400" baseline="0" dirty="0" smtClean="0"/>
                        <a:t>사업주 회원 정보 목록 조회</a:t>
                      </a:r>
                      <a:r>
                        <a:rPr lang="en-US" altLang="ko-KR" sz="1400" baseline="0" dirty="0" smtClean="0"/>
                        <a:t>(1), </a:t>
                      </a:r>
                      <a:endParaRPr lang="en-US" altLang="ko-KR" sz="1400" dirty="0" smtClean="0"/>
                    </a:p>
                  </a:txBody>
                  <a:tcPr/>
                </a:tc>
              </a:tr>
              <a:tr h="2803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 smtClean="0"/>
                        <a:t>내정보관리</a:t>
                      </a:r>
                      <a:r>
                        <a:rPr lang="en-US" altLang="ko-KR" sz="1400" dirty="0" smtClean="0"/>
                        <a:t>(3)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/>
                        <a:t>- </a:t>
                      </a:r>
                      <a:r>
                        <a:rPr lang="ko-KR" altLang="en-US" sz="1400" dirty="0" smtClean="0"/>
                        <a:t>문의 목록 조회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게시물 </a:t>
                      </a:r>
                      <a:r>
                        <a:rPr lang="ko-KR" altLang="en-US" sz="1400" dirty="0" err="1" smtClean="0"/>
                        <a:t>찜하기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err="1" smtClean="0"/>
                        <a:t>찜한</a:t>
                      </a:r>
                      <a:r>
                        <a:rPr lang="ko-KR" altLang="en-US" sz="1400" dirty="0" smtClean="0"/>
                        <a:t> 게시물 조회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찜 게시물 삭제하기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해당 회원 좋아요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내 </a:t>
                      </a:r>
                      <a:r>
                        <a:rPr lang="ko-KR" altLang="en-US" sz="1400" dirty="0" err="1" smtClean="0"/>
                        <a:t>댓글</a:t>
                      </a:r>
                      <a:r>
                        <a:rPr lang="ko-KR" altLang="en-US" sz="1400" dirty="0" smtClean="0"/>
                        <a:t> 답변 보기</a:t>
                      </a:r>
                      <a:r>
                        <a:rPr lang="en-US" altLang="ko-KR" sz="1400" dirty="0" smtClean="0"/>
                        <a:t>, 1:1 </a:t>
                      </a:r>
                      <a:r>
                        <a:rPr lang="ko-KR" altLang="en-US" sz="1400" dirty="0" smtClean="0"/>
                        <a:t>상담하기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최근 본 게시물 조회</a:t>
                      </a:r>
                      <a:r>
                        <a:rPr lang="en-US" altLang="ko-KR" sz="1400" dirty="0" smtClean="0"/>
                        <a:t>,</a:t>
                      </a:r>
                      <a:r>
                        <a:rPr lang="en-US" altLang="ko-KR" sz="1400" baseline="0" dirty="0" smtClean="0"/>
                        <a:t> </a:t>
                      </a:r>
                      <a:r>
                        <a:rPr lang="ko-KR" altLang="en-US" sz="1400" baseline="0" dirty="0" smtClean="0"/>
                        <a:t>최근 본 게시물 삭제</a:t>
                      </a:r>
                      <a:endParaRPr lang="en-US" altLang="ko-KR" sz="1400" dirty="0" smtClean="0"/>
                    </a:p>
                  </a:txBody>
                  <a:tcPr/>
                </a:tc>
              </a:tr>
              <a:tr h="2803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게시물 관리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400" baseline="0" dirty="0" smtClean="0"/>
                        <a:t>게시물 목록 조회</a:t>
                      </a:r>
                      <a:r>
                        <a:rPr lang="en-US" altLang="ko-KR" sz="1400" baseline="0" dirty="0" smtClean="0"/>
                        <a:t>, </a:t>
                      </a:r>
                      <a:r>
                        <a:rPr lang="ko-KR" altLang="en-US" sz="1400" baseline="0" dirty="0" smtClean="0"/>
                        <a:t>게시물 상세보기</a:t>
                      </a:r>
                      <a:r>
                        <a:rPr lang="en-US" altLang="ko-KR" sz="1400" baseline="0" dirty="0" smtClean="0"/>
                        <a:t>, </a:t>
                      </a:r>
                      <a:r>
                        <a:rPr lang="ko-KR" altLang="en-US" sz="1400" baseline="0" dirty="0" smtClean="0"/>
                        <a:t>게시물 등록</a:t>
                      </a:r>
                      <a:r>
                        <a:rPr lang="en-US" altLang="ko-KR" sz="1400" baseline="0" dirty="0" smtClean="0"/>
                        <a:t>, </a:t>
                      </a:r>
                      <a:r>
                        <a:rPr lang="ko-KR" altLang="en-US" sz="1400" baseline="0" dirty="0" smtClean="0"/>
                        <a:t>게시물 수정</a:t>
                      </a:r>
                      <a:endParaRPr lang="en-US" altLang="ko-KR" sz="1400" baseline="0" dirty="0" smtClean="0"/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endParaRPr lang="en-US" altLang="ko-KR" sz="1400" baseline="0" dirty="0" smtClean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aseline="0" dirty="0" smtClean="0"/>
                        <a:t>- </a:t>
                      </a:r>
                      <a:r>
                        <a:rPr lang="ko-KR" altLang="en-US" sz="1400" baseline="0" dirty="0" smtClean="0"/>
                        <a:t>게시물 공감</a:t>
                      </a:r>
                      <a:r>
                        <a:rPr lang="en-US" altLang="ko-KR" sz="1400" baseline="0" dirty="0" smtClean="0"/>
                        <a:t>(2), </a:t>
                      </a:r>
                      <a:r>
                        <a:rPr lang="ko-KR" altLang="en-US" sz="1400" baseline="0" dirty="0" smtClean="0"/>
                        <a:t>게시물 </a:t>
                      </a:r>
                      <a:r>
                        <a:rPr lang="ko-KR" altLang="en-US" sz="1400" baseline="0" dirty="0" err="1" smtClean="0"/>
                        <a:t>비공감</a:t>
                      </a:r>
                      <a:r>
                        <a:rPr lang="en-US" altLang="ko-KR" sz="1400" baseline="0" dirty="0" smtClean="0"/>
                        <a:t>(2), </a:t>
                      </a:r>
                      <a:r>
                        <a:rPr lang="ko-KR" altLang="en-US" sz="1400" baseline="0" dirty="0" smtClean="0"/>
                        <a:t>게시물 재등록</a:t>
                      </a:r>
                      <a:r>
                        <a:rPr lang="en-US" altLang="ko-KR" sz="1400" baseline="0" dirty="0" smtClean="0"/>
                        <a:t>(2)  </a:t>
                      </a:r>
                      <a:r>
                        <a:rPr lang="ko-KR" altLang="en-US" sz="1400" dirty="0" err="1" smtClean="0"/>
                        <a:t>댓글보기</a:t>
                      </a:r>
                      <a:r>
                        <a:rPr lang="en-US" altLang="ko-KR" sz="1400" dirty="0" smtClean="0"/>
                        <a:t>(2), </a:t>
                      </a:r>
                      <a:r>
                        <a:rPr lang="ko-KR" altLang="en-US" sz="1400" dirty="0" err="1" smtClean="0"/>
                        <a:t>댓글입력</a:t>
                      </a:r>
                      <a:r>
                        <a:rPr lang="en-US" altLang="ko-KR" sz="1400" dirty="0" smtClean="0"/>
                        <a:t>(2), </a:t>
                      </a:r>
                      <a:r>
                        <a:rPr lang="ko-KR" altLang="en-US" sz="1400" dirty="0" err="1" smtClean="0"/>
                        <a:t>댓글</a:t>
                      </a:r>
                      <a:r>
                        <a:rPr lang="ko-KR" altLang="en-US" sz="1400" dirty="0" smtClean="0"/>
                        <a:t> 삭제</a:t>
                      </a:r>
                      <a:r>
                        <a:rPr lang="en-US" altLang="ko-KR" sz="1400" dirty="0" smtClean="0"/>
                        <a:t>(2)</a:t>
                      </a:r>
                    </a:p>
                  </a:txBody>
                  <a:tcPr/>
                </a:tc>
              </a:tr>
              <a:tr h="65016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 smtClean="0"/>
                        <a:t>방정보관리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/>
                        <a:t>- </a:t>
                      </a:r>
                      <a:r>
                        <a:rPr lang="ko-KR" altLang="en-US" sz="1400" dirty="0" smtClean="0"/>
                        <a:t>방 정보 등록</a:t>
                      </a:r>
                      <a:r>
                        <a:rPr lang="en-US" altLang="ko-KR" sz="1400" dirty="0" smtClean="0"/>
                        <a:t>(1), </a:t>
                      </a:r>
                      <a:r>
                        <a:rPr lang="ko-KR" altLang="en-US" sz="1400" dirty="0" smtClean="0"/>
                        <a:t>방 정보 목록 조회</a:t>
                      </a:r>
                      <a:r>
                        <a:rPr lang="en-US" altLang="ko-KR" sz="1400" dirty="0" smtClean="0"/>
                        <a:t>(1),</a:t>
                      </a:r>
                      <a:r>
                        <a:rPr lang="en-US" altLang="ko-KR" sz="1400" baseline="0" dirty="0" smtClean="0"/>
                        <a:t> </a:t>
                      </a:r>
                      <a:r>
                        <a:rPr lang="ko-KR" altLang="en-US" sz="1400" dirty="0" smtClean="0"/>
                        <a:t>방 정보 상세보기</a:t>
                      </a:r>
                      <a:r>
                        <a:rPr lang="en-US" altLang="ko-KR" sz="1400" dirty="0" smtClean="0"/>
                        <a:t>(1), </a:t>
                      </a:r>
                      <a:r>
                        <a:rPr lang="ko-KR" altLang="en-US" sz="1400" dirty="0" smtClean="0"/>
                        <a:t>방 정보 수정</a:t>
                      </a:r>
                      <a:r>
                        <a:rPr lang="en-US" altLang="ko-KR" sz="1400" dirty="0" smtClean="0"/>
                        <a:t>(1)</a:t>
                      </a: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400" dirty="0" smtClean="0"/>
                        <a:t>방 정보 </a:t>
                      </a:r>
                      <a:r>
                        <a:rPr lang="ko-KR" altLang="en-US" sz="1400" dirty="0" err="1" smtClean="0"/>
                        <a:t>조건별</a:t>
                      </a:r>
                      <a:r>
                        <a:rPr lang="ko-KR" altLang="en-US" sz="1400" dirty="0" smtClean="0"/>
                        <a:t> 검색</a:t>
                      </a:r>
                      <a:r>
                        <a:rPr lang="en-US" altLang="ko-KR" sz="1400" dirty="0" smtClean="0"/>
                        <a:t>(2), </a:t>
                      </a:r>
                      <a:r>
                        <a:rPr lang="ko-KR" altLang="en-US" sz="1400" dirty="0" err="1" smtClean="0"/>
                        <a:t>전화걸기</a:t>
                      </a:r>
                      <a:r>
                        <a:rPr lang="en-US" altLang="ko-KR" sz="1400" dirty="0" smtClean="0"/>
                        <a:t>(1),</a:t>
                      </a:r>
                      <a:r>
                        <a:rPr lang="en-US" altLang="ko-KR" sz="1400" baseline="0" dirty="0" smtClean="0"/>
                        <a:t> </a:t>
                      </a:r>
                      <a:r>
                        <a:rPr lang="ko-KR" altLang="en-US" sz="1400" baseline="0" dirty="0" err="1" smtClean="0"/>
                        <a:t>문자보내기</a:t>
                      </a:r>
                      <a:r>
                        <a:rPr lang="en-US" altLang="ko-KR" sz="1400" baseline="0" dirty="0" smtClean="0"/>
                        <a:t>(1), 1:1 </a:t>
                      </a:r>
                      <a:r>
                        <a:rPr lang="ko-KR" altLang="en-US" sz="1400" baseline="0" dirty="0" smtClean="0"/>
                        <a:t>상담하기</a:t>
                      </a:r>
                      <a:r>
                        <a:rPr lang="en-US" altLang="ko-KR" sz="1400" baseline="0" dirty="0" smtClean="0"/>
                        <a:t>(1), </a:t>
                      </a:r>
                      <a:r>
                        <a:rPr lang="ko-KR" altLang="en-US" sz="1400" baseline="0" dirty="0" smtClean="0"/>
                        <a:t>방 정보 공유하기</a:t>
                      </a:r>
                      <a:r>
                        <a:rPr lang="en-US" altLang="ko-KR" sz="1400" baseline="0" dirty="0" smtClean="0"/>
                        <a:t>(2)</a:t>
                      </a:r>
                      <a:endParaRPr lang="en-US" altLang="ko-KR" sz="1400" dirty="0" smtClean="0"/>
                    </a:p>
                  </a:txBody>
                  <a:tcPr/>
                </a:tc>
              </a:tr>
              <a:tr h="2803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컨설팅 정보 관리</a:t>
                      </a:r>
                      <a:r>
                        <a:rPr lang="en-US" altLang="ko-KR" sz="1400" dirty="0" smtClean="0"/>
                        <a:t>(2)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400" dirty="0" smtClean="0"/>
                        <a:t>컨설팅 정보 입력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내 컨설팅 정보 수정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내 컨설팅 정보 상세보기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내 컨설팅 정보 삭제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내 컨설팅 정보 검색</a:t>
                      </a:r>
                      <a:endParaRPr lang="en-US" altLang="ko-KR" sz="1400" dirty="0" smtClean="0"/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400" dirty="0" smtClean="0"/>
                        <a:t>관리자 </a:t>
                      </a:r>
                      <a:r>
                        <a:rPr lang="en-US" altLang="ko-KR" sz="1400" dirty="0" smtClean="0"/>
                        <a:t>:</a:t>
                      </a:r>
                      <a:r>
                        <a:rPr lang="en-US" altLang="ko-KR" sz="1400" baseline="0" dirty="0" smtClean="0"/>
                        <a:t> </a:t>
                      </a:r>
                      <a:r>
                        <a:rPr lang="ko-KR" altLang="en-US" sz="1400" dirty="0" smtClean="0"/>
                        <a:t>전체 컨설팅 정보 목록 조회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전체 컨설팅 정보 검색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컨설팅 정보 삭제</a:t>
                      </a:r>
                      <a:endParaRPr lang="en-US" altLang="ko-KR" sz="1400" dirty="0" smtClean="0"/>
                    </a:p>
                  </a:txBody>
                  <a:tcPr/>
                </a:tc>
              </a:tr>
              <a:tr h="2803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/>
                        <a:t>업체 정보 관리</a:t>
                      </a:r>
                      <a:r>
                        <a:rPr lang="en-US" altLang="ko-KR" sz="1400" dirty="0" smtClean="0"/>
                        <a:t>(2)</a:t>
                      </a:r>
                      <a:endParaRPr lang="ko-KR" altLang="en-US" sz="1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400" dirty="0" smtClean="0"/>
                        <a:t>업체 정보 목록 조회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업체 정보 상세 보기</a:t>
                      </a:r>
                      <a:r>
                        <a:rPr lang="en-US" altLang="ko-KR" sz="1400" dirty="0" smtClean="0"/>
                        <a:t>(</a:t>
                      </a:r>
                      <a:r>
                        <a:rPr lang="ko-KR" altLang="en-US" sz="1400" dirty="0" smtClean="0"/>
                        <a:t>회원 정보 상세보기</a:t>
                      </a:r>
                      <a:r>
                        <a:rPr lang="en-US" altLang="ko-KR" sz="1400" dirty="0" smtClean="0"/>
                        <a:t>)</a:t>
                      </a:r>
                    </a:p>
                  </a:txBody>
                  <a:tcPr/>
                </a:tc>
              </a:tr>
              <a:tr h="2803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이용 설명서</a:t>
                      </a:r>
                      <a:r>
                        <a:rPr lang="en-US" altLang="ko-KR" sz="1400" dirty="0" smtClean="0"/>
                        <a:t>(2)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400" dirty="0" smtClean="0"/>
                        <a:t>이용 설명서</a:t>
                      </a:r>
                      <a:r>
                        <a:rPr lang="en-US" altLang="ko-KR" sz="1400" dirty="0" smtClean="0"/>
                        <a:t>(</a:t>
                      </a:r>
                      <a:r>
                        <a:rPr lang="ko-KR" altLang="en-US" sz="1400" dirty="0" smtClean="0"/>
                        <a:t>서비스 소개</a:t>
                      </a:r>
                      <a:r>
                        <a:rPr lang="en-US" altLang="ko-KR" sz="1400" dirty="0" smtClean="0"/>
                        <a:t>), </a:t>
                      </a:r>
                      <a:r>
                        <a:rPr lang="ko-KR" altLang="en-US" sz="1400" dirty="0" smtClean="0"/>
                        <a:t>상품 소개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자주하는 질문</a:t>
                      </a:r>
                      <a:r>
                        <a:rPr lang="en-US" altLang="ko-KR" sz="1400" dirty="0" smtClean="0"/>
                        <a:t>, Q&amp;A, </a:t>
                      </a:r>
                      <a:r>
                        <a:rPr lang="ko-KR" altLang="en-US" sz="1400" dirty="0" err="1" smtClean="0"/>
                        <a:t>정보취급방침등</a:t>
                      </a:r>
                      <a:endParaRPr lang="en-US" altLang="ko-KR" sz="1400" dirty="0" smtClean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58029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Browser"/>
          <p:cNvGrpSpPr/>
          <p:nvPr>
            <p:custDataLst>
              <p:tags r:id="rId1"/>
            </p:custDataLst>
          </p:nvPr>
        </p:nvGrpSpPr>
        <p:grpSpPr>
          <a:xfrm>
            <a:off x="453421" y="696202"/>
            <a:ext cx="4629326" cy="5887480"/>
            <a:chOff x="595684" y="1261241"/>
            <a:chExt cx="6668461" cy="4352545"/>
          </a:xfrm>
        </p:grpSpPr>
        <p:sp>
          <p:nvSpPr>
            <p:cNvPr id="5" name="Window Body"/>
            <p:cNvSpPr/>
            <p:nvPr>
              <p:custDataLst>
                <p:tags r:id="rId2"/>
              </p:custDataLst>
            </p:nvPr>
          </p:nvSpPr>
          <p:spPr>
            <a:xfrm>
              <a:off x="595684" y="1656751"/>
              <a:ext cx="6668461" cy="395703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" name="Title Bar"/>
            <p:cNvSpPr/>
            <p:nvPr>
              <p:custDataLst>
                <p:tags r:id="rId3"/>
              </p:custDataLst>
            </p:nvPr>
          </p:nvSpPr>
          <p:spPr>
            <a:xfrm>
              <a:off x="595685" y="1261241"/>
              <a:ext cx="6668459" cy="39705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title;</a:t>
              </a:r>
              <a:r>
                <a:rPr lang="ko-KR" alt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altLang="ko-KR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ver3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" name="Menu Button"/>
            <p:cNvSpPr>
              <a:spLocks noChangeAspect="1" noEditPoints="1"/>
            </p:cNvSpPr>
            <p:nvPr>
              <p:custDataLst>
                <p:tags r:id="rId4"/>
              </p:custDataLst>
            </p:nvPr>
          </p:nvSpPr>
          <p:spPr bwMode="auto">
            <a:xfrm>
              <a:off x="6921482" y="1488617"/>
              <a:ext cx="214956" cy="83327"/>
            </a:xfrm>
            <a:custGeom>
              <a:avLst/>
              <a:gdLst>
                <a:gd name="T0" fmla="*/ 0 w 415"/>
                <a:gd name="T1" fmla="*/ 309 h 309"/>
                <a:gd name="T2" fmla="*/ 415 w 415"/>
                <a:gd name="T3" fmla="*/ 309 h 309"/>
                <a:gd name="T4" fmla="*/ 0 w 415"/>
                <a:gd name="T5" fmla="*/ 155 h 309"/>
                <a:gd name="T6" fmla="*/ 415 w 415"/>
                <a:gd name="T7" fmla="*/ 155 h 309"/>
                <a:gd name="T8" fmla="*/ 0 w 415"/>
                <a:gd name="T9" fmla="*/ 0 h 309"/>
                <a:gd name="T10" fmla="*/ 415 w 415"/>
                <a:gd name="T11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5" h="309">
                  <a:moveTo>
                    <a:pt x="0" y="309"/>
                  </a:moveTo>
                  <a:lnTo>
                    <a:pt x="415" y="309"/>
                  </a:lnTo>
                  <a:moveTo>
                    <a:pt x="0" y="155"/>
                  </a:moveTo>
                  <a:lnTo>
                    <a:pt x="415" y="155"/>
                  </a:lnTo>
                  <a:moveTo>
                    <a:pt x="0" y="0"/>
                  </a:moveTo>
                  <a:lnTo>
                    <a:pt x="415" y="0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Close Button"/>
            <p:cNvSpPr>
              <a:spLocks noEditPoints="1"/>
            </p:cNvSpPr>
            <p:nvPr>
              <p:custDataLst>
                <p:tags r:id="rId5"/>
              </p:custDataLst>
            </p:nvPr>
          </p:nvSpPr>
          <p:spPr bwMode="auto">
            <a:xfrm>
              <a:off x="6960372" y="1313913"/>
              <a:ext cx="141779" cy="70417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noFill/>
            <a:ln w="9525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" name="Address Box"/>
            <p:cNvSpPr/>
            <p:nvPr>
              <p:custDataLst>
                <p:tags r:id="rId6"/>
              </p:custDataLst>
            </p:nvPr>
          </p:nvSpPr>
          <p:spPr>
            <a:xfrm>
              <a:off x="1896318" y="1442400"/>
              <a:ext cx="4897455" cy="175761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237744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noProof="1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www.cozyhouzz.co.kr</a:t>
              </a:r>
              <a:endParaRPr lang="en-US" sz="900" noProof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" name="Document Icon"/>
            <p:cNvSpPr>
              <a:spLocks noChangeAspect="1" noEditPoints="1"/>
            </p:cNvSpPr>
            <p:nvPr>
              <p:custDataLst>
                <p:tags r:id="rId7"/>
              </p:custDataLst>
            </p:nvPr>
          </p:nvSpPr>
          <p:spPr bwMode="auto">
            <a:xfrm>
              <a:off x="2005974" y="1480988"/>
              <a:ext cx="134918" cy="98584"/>
            </a:xfrm>
            <a:custGeom>
              <a:avLst/>
              <a:gdLst>
                <a:gd name="T0" fmla="*/ 153 w 260"/>
                <a:gd name="T1" fmla="*/ 7 h 367"/>
                <a:gd name="T2" fmla="*/ 153 w 260"/>
                <a:gd name="T3" fmla="*/ 108 h 367"/>
                <a:gd name="T4" fmla="*/ 253 w 260"/>
                <a:gd name="T5" fmla="*/ 108 h 367"/>
                <a:gd name="T6" fmla="*/ 0 w 260"/>
                <a:gd name="T7" fmla="*/ 0 h 367"/>
                <a:gd name="T8" fmla="*/ 0 w 260"/>
                <a:gd name="T9" fmla="*/ 367 h 367"/>
                <a:gd name="T10" fmla="*/ 260 w 260"/>
                <a:gd name="T11" fmla="*/ 367 h 367"/>
                <a:gd name="T12" fmla="*/ 260 w 260"/>
                <a:gd name="T13" fmla="*/ 100 h 367"/>
                <a:gd name="T14" fmla="*/ 161 w 260"/>
                <a:gd name="T15" fmla="*/ 1 h 367"/>
                <a:gd name="T16" fmla="*/ 0 w 260"/>
                <a:gd name="T17" fmla="*/ 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0" h="367">
                  <a:moveTo>
                    <a:pt x="153" y="7"/>
                  </a:moveTo>
                  <a:lnTo>
                    <a:pt x="153" y="108"/>
                  </a:lnTo>
                  <a:lnTo>
                    <a:pt x="253" y="108"/>
                  </a:lnTo>
                  <a:moveTo>
                    <a:pt x="0" y="0"/>
                  </a:moveTo>
                  <a:lnTo>
                    <a:pt x="0" y="367"/>
                  </a:lnTo>
                  <a:lnTo>
                    <a:pt x="260" y="367"/>
                  </a:lnTo>
                  <a:lnTo>
                    <a:pt x="260" y="100"/>
                  </a:lnTo>
                  <a:lnTo>
                    <a:pt x="161" y="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11" name="Navigation Buttons"/>
            <p:cNvGrpSpPr/>
            <p:nvPr/>
          </p:nvGrpSpPr>
          <p:grpSpPr>
            <a:xfrm>
              <a:off x="777057" y="1466318"/>
              <a:ext cx="923858" cy="127924"/>
              <a:chOff x="777057" y="1466318"/>
              <a:chExt cx="923858" cy="127924"/>
            </a:xfrm>
          </p:grpSpPr>
          <p:sp>
            <p:nvSpPr>
              <p:cNvPr id="12" name="Back Button"/>
              <p:cNvSpPr>
                <a:spLocks noChangeAspect="1" noEditPoints="1"/>
              </p:cNvSpPr>
              <p:nvPr>
                <p:custDataLst>
                  <p:tags r:id="rId8"/>
                </p:custDataLst>
              </p:nvPr>
            </p:nvSpPr>
            <p:spPr bwMode="auto">
              <a:xfrm>
                <a:off x="777057" y="1485683"/>
                <a:ext cx="219528" cy="89195"/>
              </a:xfrm>
              <a:custGeom>
                <a:avLst/>
                <a:gdLst>
                  <a:gd name="T0" fmla="*/ 159 w 423"/>
                  <a:gd name="T1" fmla="*/ 332 h 332"/>
                  <a:gd name="T2" fmla="*/ 0 w 423"/>
                  <a:gd name="T3" fmla="*/ 166 h 332"/>
                  <a:gd name="T4" fmla="*/ 159 w 423"/>
                  <a:gd name="T5" fmla="*/ 0 h 332"/>
                  <a:gd name="T6" fmla="*/ 15 w 423"/>
                  <a:gd name="T7" fmla="*/ 166 h 332"/>
                  <a:gd name="T8" fmla="*/ 423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159" y="332"/>
                    </a:moveTo>
                    <a:lnTo>
                      <a:pt x="0" y="166"/>
                    </a:lnTo>
                    <a:lnTo>
                      <a:pt x="159" y="0"/>
                    </a:lnTo>
                    <a:moveTo>
                      <a:pt x="15" y="166"/>
                    </a:moveTo>
                    <a:lnTo>
                      <a:pt x="423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" name="Forward Button"/>
              <p:cNvSpPr>
                <a:spLocks noChangeAspect="1" noEditPoint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1124649" y="1485683"/>
                <a:ext cx="219531" cy="89195"/>
              </a:xfrm>
              <a:custGeom>
                <a:avLst/>
                <a:gdLst>
                  <a:gd name="T0" fmla="*/ 265 w 423"/>
                  <a:gd name="T1" fmla="*/ 0 h 332"/>
                  <a:gd name="T2" fmla="*/ 423 w 423"/>
                  <a:gd name="T3" fmla="*/ 166 h 332"/>
                  <a:gd name="T4" fmla="*/ 265 w 423"/>
                  <a:gd name="T5" fmla="*/ 332 h 332"/>
                  <a:gd name="T6" fmla="*/ 408 w 423"/>
                  <a:gd name="T7" fmla="*/ 166 h 332"/>
                  <a:gd name="T8" fmla="*/ 0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265" y="0"/>
                    </a:moveTo>
                    <a:lnTo>
                      <a:pt x="423" y="166"/>
                    </a:lnTo>
                    <a:lnTo>
                      <a:pt x="265" y="332"/>
                    </a:lnTo>
                    <a:moveTo>
                      <a:pt x="408" y="166"/>
                    </a:moveTo>
                    <a:lnTo>
                      <a:pt x="0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4" name="Reload Button"/>
              <p:cNvSpPr>
                <a:spLocks noChangeAspect="1" noEditPoint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1472239" y="1466318"/>
                <a:ext cx="228676" cy="127924"/>
              </a:xfrm>
              <a:custGeom>
                <a:avLst/>
                <a:gdLst>
                  <a:gd name="T0" fmla="*/ 441 w 441"/>
                  <a:gd name="T1" fmla="*/ 7 h 474"/>
                  <a:gd name="T2" fmla="*/ 441 w 441"/>
                  <a:gd name="T3" fmla="*/ 144 h 474"/>
                  <a:gd name="T4" fmla="*/ 296 w 441"/>
                  <a:gd name="T5" fmla="*/ 144 h 474"/>
                  <a:gd name="T6" fmla="*/ 438 w 441"/>
                  <a:gd name="T7" fmla="*/ 309 h 474"/>
                  <a:gd name="T8" fmla="*/ 166 w 441"/>
                  <a:gd name="T9" fmla="*/ 434 h 474"/>
                  <a:gd name="T10" fmla="*/ 41 w 441"/>
                  <a:gd name="T11" fmla="*/ 162 h 474"/>
                  <a:gd name="T12" fmla="*/ 313 w 441"/>
                  <a:gd name="T13" fmla="*/ 37 h 474"/>
                  <a:gd name="T14" fmla="*/ 428 w 441"/>
                  <a:gd name="T15" fmla="*/ 139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41" h="474">
                    <a:moveTo>
                      <a:pt x="441" y="7"/>
                    </a:moveTo>
                    <a:lnTo>
                      <a:pt x="441" y="144"/>
                    </a:lnTo>
                    <a:lnTo>
                      <a:pt x="296" y="144"/>
                    </a:lnTo>
                    <a:moveTo>
                      <a:pt x="438" y="309"/>
                    </a:moveTo>
                    <a:cubicBezTo>
                      <a:pt x="397" y="418"/>
                      <a:pt x="276" y="474"/>
                      <a:pt x="166" y="434"/>
                    </a:cubicBezTo>
                    <a:cubicBezTo>
                      <a:pt x="56" y="393"/>
                      <a:pt x="0" y="271"/>
                      <a:pt x="41" y="162"/>
                    </a:cubicBezTo>
                    <a:cubicBezTo>
                      <a:pt x="82" y="52"/>
                      <a:pt x="202" y="0"/>
                      <a:pt x="313" y="37"/>
                    </a:cubicBezTo>
                    <a:cubicBezTo>
                      <a:pt x="357" y="51"/>
                      <a:pt x="398" y="91"/>
                      <a:pt x="428" y="139"/>
                    </a:cubicBezTo>
                  </a:path>
                </a:pathLst>
              </a:custGeom>
              <a:noFill/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sp>
        <p:nvSpPr>
          <p:cNvPr id="16" name="모서리가 둥근 직사각형 15"/>
          <p:cNvSpPr/>
          <p:nvPr/>
        </p:nvSpPr>
        <p:spPr>
          <a:xfrm>
            <a:off x="579332" y="1395810"/>
            <a:ext cx="4428005" cy="2823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header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453420" y="326870"/>
            <a:ext cx="478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 다른 회원정보 상세보기</a:t>
            </a:r>
            <a:r>
              <a:rPr lang="en-US" altLang="ko-KR" b="1" dirty="0" smtClean="0"/>
              <a:t>(</a:t>
            </a:r>
            <a:r>
              <a:rPr lang="en-US" altLang="ko-KR" b="1" dirty="0"/>
              <a:t>1) - </a:t>
            </a:r>
            <a:r>
              <a:rPr lang="ko-KR" altLang="en-US" b="1" dirty="0" smtClean="0"/>
              <a:t>추가진행작업</a:t>
            </a:r>
            <a:endParaRPr lang="ko-KR" altLang="en-US" b="1" dirty="0"/>
          </a:p>
        </p:txBody>
      </p:sp>
      <p:sp>
        <p:nvSpPr>
          <p:cNvPr id="33" name="TextBox 32"/>
          <p:cNvSpPr txBox="1"/>
          <p:nvPr/>
        </p:nvSpPr>
        <p:spPr>
          <a:xfrm>
            <a:off x="6140530" y="421692"/>
            <a:ext cx="56384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참고 파일 </a:t>
            </a:r>
            <a:r>
              <a:rPr lang="en-US" altLang="ko-KR" dirty="0" smtClean="0"/>
              <a:t>: contact-2.html, Contact-5.html, </a:t>
            </a:r>
          </a:p>
          <a:p>
            <a:r>
              <a:rPr lang="en-US" altLang="ko-KR" dirty="0" smtClean="0"/>
              <a:t>About-me.html, about.html</a:t>
            </a:r>
            <a:endParaRPr lang="en-US" altLang="ko-KR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1068" y="1914343"/>
            <a:ext cx="4250006" cy="1807474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7276" y="3821571"/>
            <a:ext cx="4077590" cy="1118184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61306" y="4815689"/>
            <a:ext cx="3589007" cy="1161149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10947" y="2533876"/>
            <a:ext cx="1494795" cy="1068582"/>
          </a:xfrm>
          <a:prstGeom prst="rect">
            <a:avLst/>
          </a:prstGeom>
        </p:spPr>
      </p:pic>
      <p:sp>
        <p:nvSpPr>
          <p:cNvPr id="52" name="직사각형 51"/>
          <p:cNvSpPr/>
          <p:nvPr/>
        </p:nvSpPr>
        <p:spPr>
          <a:xfrm>
            <a:off x="877648" y="3844764"/>
            <a:ext cx="3900184" cy="945871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3" name="직선 화살표 연결선 52"/>
          <p:cNvCxnSpPr>
            <a:stCxn id="52" idx="3"/>
          </p:cNvCxnSpPr>
          <p:nvPr/>
        </p:nvCxnSpPr>
        <p:spPr>
          <a:xfrm flipV="1">
            <a:off x="4777832" y="3855833"/>
            <a:ext cx="472869" cy="461867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모서리가 둥근 직사각형 53"/>
          <p:cNvSpPr/>
          <p:nvPr/>
        </p:nvSpPr>
        <p:spPr>
          <a:xfrm>
            <a:off x="631729" y="6463036"/>
            <a:ext cx="4308858" cy="3001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목록가기</a:t>
            </a:r>
            <a:endParaRPr lang="ko-KR" altLang="en-US" dirty="0"/>
          </a:p>
        </p:txBody>
      </p:sp>
      <p:sp>
        <p:nvSpPr>
          <p:cNvPr id="55" name="모서리가 둥근 직사각형 54"/>
          <p:cNvSpPr/>
          <p:nvPr/>
        </p:nvSpPr>
        <p:spPr>
          <a:xfrm>
            <a:off x="528533" y="6837058"/>
            <a:ext cx="4441756" cy="2992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footer</a:t>
            </a:r>
            <a:endParaRPr lang="ko-KR" alt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1026949" y="4802723"/>
            <a:ext cx="3317870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/>
              <a:t>최근 </a:t>
            </a:r>
            <a:r>
              <a:rPr lang="ko-KR" altLang="en-US" sz="1600" dirty="0" err="1" smtClean="0"/>
              <a:t>게시글</a:t>
            </a:r>
            <a:endParaRPr lang="ko-KR" altLang="en-US" sz="1600" dirty="0"/>
          </a:p>
        </p:txBody>
      </p:sp>
      <p:pic>
        <p:nvPicPr>
          <p:cNvPr id="58" name="그림 57"/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65"/>
          <a:stretch/>
        </p:blipFill>
        <p:spPr>
          <a:xfrm>
            <a:off x="298269" y="5294032"/>
            <a:ext cx="1517586" cy="752918"/>
          </a:xfrm>
          <a:prstGeom prst="rect">
            <a:avLst/>
          </a:prstGeom>
        </p:spPr>
      </p:pic>
      <p:sp>
        <p:nvSpPr>
          <p:cNvPr id="65" name="모서리가 둥근 직사각형 64"/>
          <p:cNvSpPr/>
          <p:nvPr/>
        </p:nvSpPr>
        <p:spPr>
          <a:xfrm>
            <a:off x="271086" y="6115889"/>
            <a:ext cx="1502464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/>
              <a:t>제목</a:t>
            </a:r>
            <a:endParaRPr lang="ko-KR" altLang="en-US" sz="800" dirty="0"/>
          </a:p>
        </p:txBody>
      </p:sp>
      <p:sp>
        <p:nvSpPr>
          <p:cNvPr id="66" name="타원 65"/>
          <p:cNvSpPr/>
          <p:nvPr/>
        </p:nvSpPr>
        <p:spPr>
          <a:xfrm>
            <a:off x="394201" y="5783088"/>
            <a:ext cx="216978" cy="25010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5</a:t>
            </a:r>
            <a:endParaRPr lang="ko-KR" altLang="en-US" sz="800" b="1" dirty="0"/>
          </a:p>
        </p:txBody>
      </p:sp>
      <p:sp>
        <p:nvSpPr>
          <p:cNvPr id="67" name="타원 66"/>
          <p:cNvSpPr/>
          <p:nvPr/>
        </p:nvSpPr>
        <p:spPr>
          <a:xfrm>
            <a:off x="976210" y="5812461"/>
            <a:ext cx="248898" cy="222063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0</a:t>
            </a:r>
            <a:endParaRPr lang="ko-KR" altLang="en-US" sz="800" b="1" dirty="0"/>
          </a:p>
        </p:txBody>
      </p:sp>
      <p:sp>
        <p:nvSpPr>
          <p:cNvPr id="68" name="모서리가 둥근 직사각형 67"/>
          <p:cNvSpPr/>
          <p:nvPr/>
        </p:nvSpPr>
        <p:spPr>
          <a:xfrm>
            <a:off x="309447" y="5558199"/>
            <a:ext cx="1502464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 smtClean="0"/>
              <a:t>썸네일</a:t>
            </a:r>
            <a:r>
              <a:rPr lang="ko-KR" altLang="en-US" sz="800" dirty="0" smtClean="0"/>
              <a:t> 이미지</a:t>
            </a:r>
            <a:endParaRPr lang="ko-KR" altLang="en-US" sz="800" dirty="0"/>
          </a:p>
        </p:txBody>
      </p:sp>
      <p:pic>
        <p:nvPicPr>
          <p:cNvPr id="69" name="그림 68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00677" y="5821635"/>
            <a:ext cx="187995" cy="193708"/>
          </a:xfrm>
          <a:prstGeom prst="rect">
            <a:avLst/>
          </a:prstGeom>
        </p:spPr>
      </p:pic>
      <p:pic>
        <p:nvPicPr>
          <p:cNvPr id="70" name="그림 69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20082" y="5821021"/>
            <a:ext cx="277323" cy="219075"/>
          </a:xfrm>
          <a:prstGeom prst="rect">
            <a:avLst/>
          </a:prstGeom>
        </p:spPr>
      </p:pic>
      <p:sp>
        <p:nvSpPr>
          <p:cNvPr id="71" name="타원 70"/>
          <p:cNvSpPr/>
          <p:nvPr/>
        </p:nvSpPr>
        <p:spPr>
          <a:xfrm>
            <a:off x="1506585" y="5757618"/>
            <a:ext cx="435615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30</a:t>
            </a:r>
            <a:endParaRPr lang="ko-KR" altLang="en-US" sz="800" b="1" dirty="0"/>
          </a:p>
        </p:txBody>
      </p:sp>
      <p:pic>
        <p:nvPicPr>
          <p:cNvPr id="72" name="그림 71"/>
          <p:cNvPicPr>
            <a:picLocks noChangeAspect="1"/>
          </p:cNvPicPr>
          <p:nvPr/>
        </p:nvPicPr>
        <p:blipFill rotWithShape="1">
          <a:blip r:embed="rId19"/>
          <a:srcRect r="45924" b="14153"/>
          <a:stretch/>
        </p:blipFill>
        <p:spPr>
          <a:xfrm>
            <a:off x="1318240" y="5805616"/>
            <a:ext cx="264935" cy="179894"/>
          </a:xfrm>
          <a:prstGeom prst="rect">
            <a:avLst/>
          </a:prstGeom>
        </p:spPr>
      </p:pic>
      <p:pic>
        <p:nvPicPr>
          <p:cNvPr id="73" name="그림 72"/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65"/>
          <a:stretch/>
        </p:blipFill>
        <p:spPr>
          <a:xfrm>
            <a:off x="1986748" y="5295228"/>
            <a:ext cx="1517586" cy="752918"/>
          </a:xfrm>
          <a:prstGeom prst="rect">
            <a:avLst/>
          </a:prstGeom>
        </p:spPr>
      </p:pic>
      <p:sp>
        <p:nvSpPr>
          <p:cNvPr id="74" name="모서리가 둥근 직사각형 73"/>
          <p:cNvSpPr/>
          <p:nvPr/>
        </p:nvSpPr>
        <p:spPr>
          <a:xfrm>
            <a:off x="1959565" y="6117085"/>
            <a:ext cx="1502464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/>
              <a:t>제목</a:t>
            </a:r>
            <a:endParaRPr lang="ko-KR" altLang="en-US" sz="800" dirty="0"/>
          </a:p>
        </p:txBody>
      </p:sp>
      <p:sp>
        <p:nvSpPr>
          <p:cNvPr id="75" name="타원 74"/>
          <p:cNvSpPr/>
          <p:nvPr/>
        </p:nvSpPr>
        <p:spPr>
          <a:xfrm>
            <a:off x="2082680" y="5784284"/>
            <a:ext cx="216978" cy="25010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5</a:t>
            </a:r>
            <a:endParaRPr lang="ko-KR" altLang="en-US" sz="800" b="1" dirty="0"/>
          </a:p>
        </p:txBody>
      </p:sp>
      <p:sp>
        <p:nvSpPr>
          <p:cNvPr id="76" name="타원 75"/>
          <p:cNvSpPr/>
          <p:nvPr/>
        </p:nvSpPr>
        <p:spPr>
          <a:xfrm>
            <a:off x="2664689" y="5813657"/>
            <a:ext cx="248898" cy="222063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0</a:t>
            </a:r>
            <a:endParaRPr lang="ko-KR" altLang="en-US" sz="800" b="1" dirty="0"/>
          </a:p>
        </p:txBody>
      </p:sp>
      <p:sp>
        <p:nvSpPr>
          <p:cNvPr id="77" name="모서리가 둥근 직사각형 76"/>
          <p:cNvSpPr/>
          <p:nvPr/>
        </p:nvSpPr>
        <p:spPr>
          <a:xfrm>
            <a:off x="1997926" y="5559395"/>
            <a:ext cx="1502464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 smtClean="0"/>
              <a:t>썸네일</a:t>
            </a:r>
            <a:r>
              <a:rPr lang="ko-KR" altLang="en-US" sz="800" dirty="0" smtClean="0"/>
              <a:t> 이미지</a:t>
            </a:r>
            <a:endParaRPr lang="ko-KR" altLang="en-US" sz="800" dirty="0"/>
          </a:p>
        </p:txBody>
      </p:sp>
      <p:pic>
        <p:nvPicPr>
          <p:cNvPr id="78" name="그림 77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889156" y="5822831"/>
            <a:ext cx="187995" cy="193708"/>
          </a:xfrm>
          <a:prstGeom prst="rect">
            <a:avLst/>
          </a:prstGeom>
        </p:spPr>
      </p:pic>
      <p:pic>
        <p:nvPicPr>
          <p:cNvPr id="79" name="그림 78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408561" y="5822217"/>
            <a:ext cx="277323" cy="219075"/>
          </a:xfrm>
          <a:prstGeom prst="rect">
            <a:avLst/>
          </a:prstGeom>
        </p:spPr>
      </p:pic>
      <p:sp>
        <p:nvSpPr>
          <p:cNvPr id="80" name="타원 79"/>
          <p:cNvSpPr/>
          <p:nvPr/>
        </p:nvSpPr>
        <p:spPr>
          <a:xfrm>
            <a:off x="3195064" y="5758814"/>
            <a:ext cx="435615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30</a:t>
            </a:r>
            <a:endParaRPr lang="ko-KR" altLang="en-US" sz="800" b="1" dirty="0"/>
          </a:p>
        </p:txBody>
      </p:sp>
      <p:pic>
        <p:nvPicPr>
          <p:cNvPr id="81" name="그림 80"/>
          <p:cNvPicPr>
            <a:picLocks noChangeAspect="1"/>
          </p:cNvPicPr>
          <p:nvPr/>
        </p:nvPicPr>
        <p:blipFill rotWithShape="1">
          <a:blip r:embed="rId19"/>
          <a:srcRect r="45924" b="14153"/>
          <a:stretch/>
        </p:blipFill>
        <p:spPr>
          <a:xfrm>
            <a:off x="3006719" y="5806812"/>
            <a:ext cx="264935" cy="179894"/>
          </a:xfrm>
          <a:prstGeom prst="rect">
            <a:avLst/>
          </a:prstGeom>
        </p:spPr>
      </p:pic>
      <p:pic>
        <p:nvPicPr>
          <p:cNvPr id="82" name="그림 81"/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65"/>
          <a:stretch/>
        </p:blipFill>
        <p:spPr>
          <a:xfrm>
            <a:off x="3606770" y="5283584"/>
            <a:ext cx="1517586" cy="752918"/>
          </a:xfrm>
          <a:prstGeom prst="rect">
            <a:avLst/>
          </a:prstGeom>
        </p:spPr>
      </p:pic>
      <p:sp>
        <p:nvSpPr>
          <p:cNvPr id="83" name="모서리가 둥근 직사각형 82"/>
          <p:cNvSpPr/>
          <p:nvPr/>
        </p:nvSpPr>
        <p:spPr>
          <a:xfrm>
            <a:off x="3579587" y="6105441"/>
            <a:ext cx="1502464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/>
              <a:t>제목</a:t>
            </a:r>
            <a:endParaRPr lang="ko-KR" altLang="en-US" sz="800" dirty="0"/>
          </a:p>
        </p:txBody>
      </p:sp>
      <p:sp>
        <p:nvSpPr>
          <p:cNvPr id="84" name="타원 83"/>
          <p:cNvSpPr/>
          <p:nvPr/>
        </p:nvSpPr>
        <p:spPr>
          <a:xfrm>
            <a:off x="3702702" y="5772640"/>
            <a:ext cx="216978" cy="25010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5</a:t>
            </a:r>
            <a:endParaRPr lang="ko-KR" altLang="en-US" sz="800" b="1" dirty="0"/>
          </a:p>
        </p:txBody>
      </p:sp>
      <p:sp>
        <p:nvSpPr>
          <p:cNvPr id="85" name="타원 84"/>
          <p:cNvSpPr/>
          <p:nvPr/>
        </p:nvSpPr>
        <p:spPr>
          <a:xfrm>
            <a:off x="4284711" y="5802013"/>
            <a:ext cx="248898" cy="222063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0</a:t>
            </a:r>
            <a:endParaRPr lang="ko-KR" altLang="en-US" sz="800" b="1" dirty="0"/>
          </a:p>
        </p:txBody>
      </p:sp>
      <p:sp>
        <p:nvSpPr>
          <p:cNvPr id="86" name="모서리가 둥근 직사각형 85"/>
          <p:cNvSpPr/>
          <p:nvPr/>
        </p:nvSpPr>
        <p:spPr>
          <a:xfrm>
            <a:off x="3617948" y="5547751"/>
            <a:ext cx="1502464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 smtClean="0"/>
              <a:t>썸네일</a:t>
            </a:r>
            <a:r>
              <a:rPr lang="ko-KR" altLang="en-US" sz="800" dirty="0" smtClean="0"/>
              <a:t> 이미지</a:t>
            </a:r>
            <a:endParaRPr lang="ko-KR" altLang="en-US" sz="800" dirty="0"/>
          </a:p>
        </p:txBody>
      </p:sp>
      <p:pic>
        <p:nvPicPr>
          <p:cNvPr id="87" name="그림 86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509178" y="5811187"/>
            <a:ext cx="187995" cy="193708"/>
          </a:xfrm>
          <a:prstGeom prst="rect">
            <a:avLst/>
          </a:prstGeom>
        </p:spPr>
      </p:pic>
      <p:pic>
        <p:nvPicPr>
          <p:cNvPr id="88" name="그림 87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028583" y="5810573"/>
            <a:ext cx="277323" cy="219075"/>
          </a:xfrm>
          <a:prstGeom prst="rect">
            <a:avLst/>
          </a:prstGeom>
        </p:spPr>
      </p:pic>
      <p:sp>
        <p:nvSpPr>
          <p:cNvPr id="89" name="타원 88"/>
          <p:cNvSpPr/>
          <p:nvPr/>
        </p:nvSpPr>
        <p:spPr>
          <a:xfrm>
            <a:off x="4815086" y="5747170"/>
            <a:ext cx="435615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30</a:t>
            </a:r>
            <a:endParaRPr lang="ko-KR" altLang="en-US" sz="800" b="1" dirty="0"/>
          </a:p>
        </p:txBody>
      </p:sp>
      <p:pic>
        <p:nvPicPr>
          <p:cNvPr id="90" name="그림 89"/>
          <p:cNvPicPr>
            <a:picLocks noChangeAspect="1"/>
          </p:cNvPicPr>
          <p:nvPr/>
        </p:nvPicPr>
        <p:blipFill rotWithShape="1">
          <a:blip r:embed="rId19"/>
          <a:srcRect r="45924" b="14153"/>
          <a:stretch/>
        </p:blipFill>
        <p:spPr>
          <a:xfrm>
            <a:off x="4626741" y="5795168"/>
            <a:ext cx="264935" cy="179894"/>
          </a:xfrm>
          <a:prstGeom prst="rect">
            <a:avLst/>
          </a:prstGeom>
        </p:spPr>
      </p:pic>
      <p:sp>
        <p:nvSpPr>
          <p:cNvPr id="91" name="직사각형 90"/>
          <p:cNvSpPr/>
          <p:nvPr/>
        </p:nvSpPr>
        <p:spPr>
          <a:xfrm>
            <a:off x="241077" y="4796136"/>
            <a:ext cx="5009624" cy="1619558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5" name="직사각형 94"/>
          <p:cNvSpPr/>
          <p:nvPr/>
        </p:nvSpPr>
        <p:spPr>
          <a:xfrm>
            <a:off x="502690" y="4872409"/>
            <a:ext cx="123347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/>
              <a:t>About-me.html</a:t>
            </a:r>
            <a:endParaRPr lang="ko-KR" altLang="en-US" sz="1200" dirty="0"/>
          </a:p>
        </p:txBody>
      </p:sp>
      <p:sp>
        <p:nvSpPr>
          <p:cNvPr id="102" name="직사각형 101"/>
          <p:cNvSpPr/>
          <p:nvPr/>
        </p:nvSpPr>
        <p:spPr>
          <a:xfrm>
            <a:off x="5023319" y="3602457"/>
            <a:ext cx="12110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 smtClean="0"/>
              <a:t>Contact-2.html</a:t>
            </a:r>
            <a:endParaRPr lang="ko-KR" altLang="en-US" sz="1200" dirty="0"/>
          </a:p>
        </p:txBody>
      </p:sp>
      <p:sp>
        <p:nvSpPr>
          <p:cNvPr id="103" name="직사각형 102"/>
          <p:cNvSpPr/>
          <p:nvPr/>
        </p:nvSpPr>
        <p:spPr>
          <a:xfrm>
            <a:off x="841524" y="2486427"/>
            <a:ext cx="4055449" cy="1323493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7" name="직사각형 106"/>
          <p:cNvSpPr/>
          <p:nvPr/>
        </p:nvSpPr>
        <p:spPr>
          <a:xfrm>
            <a:off x="3695338" y="3516141"/>
            <a:ext cx="12110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 smtClean="0"/>
              <a:t>Contact-5.html</a:t>
            </a:r>
            <a:endParaRPr lang="ko-KR" altLang="en-US" sz="1200" dirty="0"/>
          </a:p>
        </p:txBody>
      </p:sp>
      <p:sp>
        <p:nvSpPr>
          <p:cNvPr id="109" name="타원 108"/>
          <p:cNvSpPr/>
          <p:nvPr/>
        </p:nvSpPr>
        <p:spPr>
          <a:xfrm>
            <a:off x="1033351" y="2895058"/>
            <a:ext cx="1648365" cy="5395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 smtClean="0"/>
              <a:t>Profile_image</a:t>
            </a:r>
            <a:endParaRPr lang="ko-KR" altLang="en-US" sz="1200" dirty="0"/>
          </a:p>
        </p:txBody>
      </p:sp>
      <p:sp>
        <p:nvSpPr>
          <p:cNvPr id="112" name="TextBox 111"/>
          <p:cNvSpPr txBox="1"/>
          <p:nvPr/>
        </p:nvSpPr>
        <p:spPr>
          <a:xfrm>
            <a:off x="2917366" y="3235171"/>
            <a:ext cx="1954498" cy="24150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just"/>
            <a:endParaRPr lang="ko-KR" altLang="en-US" sz="500" dirty="0"/>
          </a:p>
        </p:txBody>
      </p:sp>
      <p:cxnSp>
        <p:nvCxnSpPr>
          <p:cNvPr id="104" name="직선 화살표 연결선 103"/>
          <p:cNvCxnSpPr/>
          <p:nvPr/>
        </p:nvCxnSpPr>
        <p:spPr>
          <a:xfrm flipH="1">
            <a:off x="4394373" y="3129522"/>
            <a:ext cx="521404" cy="426897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타원 109"/>
          <p:cNvSpPr/>
          <p:nvPr/>
        </p:nvSpPr>
        <p:spPr>
          <a:xfrm>
            <a:off x="3060773" y="3324770"/>
            <a:ext cx="435615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30</a:t>
            </a:r>
            <a:endParaRPr lang="ko-KR" altLang="en-US" sz="800" b="1" dirty="0"/>
          </a:p>
        </p:txBody>
      </p:sp>
      <p:pic>
        <p:nvPicPr>
          <p:cNvPr id="111" name="그림 110"/>
          <p:cNvPicPr>
            <a:picLocks noChangeAspect="1"/>
          </p:cNvPicPr>
          <p:nvPr/>
        </p:nvPicPr>
        <p:blipFill rotWithShape="1">
          <a:blip r:embed="rId19"/>
          <a:srcRect r="45924" b="14153"/>
          <a:stretch/>
        </p:blipFill>
        <p:spPr>
          <a:xfrm>
            <a:off x="2872428" y="3372768"/>
            <a:ext cx="264935" cy="17989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375728" y="4334371"/>
            <a:ext cx="2870082" cy="41549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 smtClean="0"/>
              <a:t>연락 관련 리소스 연결하기</a:t>
            </a:r>
            <a:endParaRPr lang="en-US" altLang="ko-KR" sz="1050" dirty="0" smtClean="0"/>
          </a:p>
          <a:p>
            <a:pPr algn="ctr"/>
            <a:r>
              <a:rPr lang="ko-KR" altLang="en-US" sz="1050" dirty="0" smtClean="0"/>
              <a:t>전화</a:t>
            </a:r>
            <a:r>
              <a:rPr lang="en-US" altLang="ko-KR" sz="1050" dirty="0" smtClean="0"/>
              <a:t>, </a:t>
            </a:r>
            <a:r>
              <a:rPr lang="ko-KR" altLang="en-US" sz="1050" dirty="0" smtClean="0"/>
              <a:t>문자</a:t>
            </a:r>
            <a:r>
              <a:rPr lang="en-US" altLang="ko-KR" sz="1050" dirty="0" smtClean="0"/>
              <a:t>, 1:1, </a:t>
            </a:r>
            <a:r>
              <a:rPr lang="ko-KR" altLang="en-US" sz="1050" dirty="0" err="1" smtClean="0"/>
              <a:t>이메일</a:t>
            </a:r>
            <a:r>
              <a:rPr lang="en-US" altLang="ko-KR" sz="1050" dirty="0" smtClean="0"/>
              <a:t>, SNS</a:t>
            </a:r>
            <a:r>
              <a:rPr lang="ko-KR" altLang="en-US" sz="1050" dirty="0" smtClean="0"/>
              <a:t>등</a:t>
            </a:r>
            <a:endParaRPr lang="en-US" altLang="ko-KR" sz="1050" dirty="0" smtClean="0"/>
          </a:p>
        </p:txBody>
      </p:sp>
      <p:sp>
        <p:nvSpPr>
          <p:cNvPr id="15" name="TextBox 14"/>
          <p:cNvSpPr txBox="1"/>
          <p:nvPr/>
        </p:nvSpPr>
        <p:spPr>
          <a:xfrm>
            <a:off x="2829703" y="2506530"/>
            <a:ext cx="56750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000" dirty="0" err="1" smtClean="0"/>
              <a:t>회원명</a:t>
            </a:r>
            <a:endParaRPr lang="ko-KR" altLang="en-US" sz="1000" dirty="0"/>
          </a:p>
        </p:txBody>
      </p:sp>
      <p:sp>
        <p:nvSpPr>
          <p:cNvPr id="93" name="TextBox 92"/>
          <p:cNvSpPr txBox="1"/>
          <p:nvPr/>
        </p:nvSpPr>
        <p:spPr>
          <a:xfrm>
            <a:off x="2842573" y="2761564"/>
            <a:ext cx="56750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소개</a:t>
            </a:r>
            <a:endParaRPr lang="ko-KR" altLang="en-US" sz="1000" dirty="0"/>
          </a:p>
        </p:txBody>
      </p:sp>
      <p:sp>
        <p:nvSpPr>
          <p:cNvPr id="98" name="TextBox 97"/>
          <p:cNvSpPr txBox="1"/>
          <p:nvPr/>
        </p:nvSpPr>
        <p:spPr>
          <a:xfrm>
            <a:off x="3656844" y="3335673"/>
            <a:ext cx="728793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레벨</a:t>
            </a:r>
            <a:endParaRPr lang="ko-KR" altLang="en-US" sz="1000" dirty="0"/>
          </a:p>
        </p:txBody>
      </p:sp>
      <p:sp>
        <p:nvSpPr>
          <p:cNvPr id="99" name="타원 98"/>
          <p:cNvSpPr/>
          <p:nvPr/>
        </p:nvSpPr>
        <p:spPr>
          <a:xfrm>
            <a:off x="4021240" y="3307380"/>
            <a:ext cx="435615" cy="28349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7</a:t>
            </a:r>
            <a:endParaRPr lang="ko-KR" altLang="en-US" sz="800" b="1" dirty="0"/>
          </a:p>
        </p:txBody>
      </p:sp>
    </p:spTree>
    <p:extLst>
      <p:ext uri="{BB962C8B-B14F-4D97-AF65-F5344CB8AC3E}">
        <p14:creationId xmlns:p14="http://schemas.microsoft.com/office/powerpoint/2010/main" val="3362558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3420" y="320676"/>
            <a:ext cx="6589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방 정보관리 </a:t>
            </a:r>
            <a:r>
              <a:rPr lang="en-US" altLang="ko-KR" b="1" dirty="0" smtClean="0"/>
              <a:t>– </a:t>
            </a:r>
            <a:r>
              <a:rPr lang="ko-KR" altLang="en-US" b="1" dirty="0" smtClean="0"/>
              <a:t>방 정보 목록 조회</a:t>
            </a:r>
            <a:r>
              <a:rPr lang="en-US" altLang="ko-KR" b="1" dirty="0" smtClean="0"/>
              <a:t>(1) - </a:t>
            </a:r>
            <a:r>
              <a:rPr lang="ko-KR" altLang="en-US" b="1" dirty="0" smtClean="0"/>
              <a:t>초기기획</a:t>
            </a:r>
            <a:endParaRPr lang="ko-KR" altLang="en-US" b="1" dirty="0"/>
          </a:p>
        </p:txBody>
      </p:sp>
      <p:grpSp>
        <p:nvGrpSpPr>
          <p:cNvPr id="3" name="Browser"/>
          <p:cNvGrpSpPr/>
          <p:nvPr>
            <p:custDataLst>
              <p:tags r:id="rId1"/>
            </p:custDataLst>
          </p:nvPr>
        </p:nvGrpSpPr>
        <p:grpSpPr>
          <a:xfrm>
            <a:off x="453421" y="722878"/>
            <a:ext cx="9297248" cy="5887480"/>
            <a:chOff x="595684" y="1261241"/>
            <a:chExt cx="6668461" cy="4352545"/>
          </a:xfrm>
        </p:grpSpPr>
        <p:sp>
          <p:nvSpPr>
            <p:cNvPr id="4" name="Window Body"/>
            <p:cNvSpPr/>
            <p:nvPr>
              <p:custDataLst>
                <p:tags r:id="rId2"/>
              </p:custDataLst>
            </p:nvPr>
          </p:nvSpPr>
          <p:spPr>
            <a:xfrm>
              <a:off x="595684" y="1656751"/>
              <a:ext cx="6668461" cy="395703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" name="Title Bar"/>
            <p:cNvSpPr/>
            <p:nvPr>
              <p:custDataLst>
                <p:tags r:id="rId3"/>
              </p:custDataLst>
            </p:nvPr>
          </p:nvSpPr>
          <p:spPr>
            <a:xfrm>
              <a:off x="595684" y="1261241"/>
              <a:ext cx="6668460" cy="39705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title;</a:t>
              </a:r>
              <a:r>
                <a:rPr lang="ko-KR" alt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altLang="ko-KR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ver3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" name="Menu Button"/>
            <p:cNvSpPr>
              <a:spLocks noChangeAspect="1" noEditPoints="1"/>
            </p:cNvSpPr>
            <p:nvPr>
              <p:custDataLst>
                <p:tags r:id="rId4"/>
              </p:custDataLst>
            </p:nvPr>
          </p:nvSpPr>
          <p:spPr bwMode="auto">
            <a:xfrm>
              <a:off x="7093525" y="1488617"/>
              <a:ext cx="107032" cy="83327"/>
            </a:xfrm>
            <a:custGeom>
              <a:avLst/>
              <a:gdLst>
                <a:gd name="T0" fmla="*/ 0 w 415"/>
                <a:gd name="T1" fmla="*/ 309 h 309"/>
                <a:gd name="T2" fmla="*/ 415 w 415"/>
                <a:gd name="T3" fmla="*/ 309 h 309"/>
                <a:gd name="T4" fmla="*/ 0 w 415"/>
                <a:gd name="T5" fmla="*/ 155 h 309"/>
                <a:gd name="T6" fmla="*/ 415 w 415"/>
                <a:gd name="T7" fmla="*/ 155 h 309"/>
                <a:gd name="T8" fmla="*/ 0 w 415"/>
                <a:gd name="T9" fmla="*/ 0 h 309"/>
                <a:gd name="T10" fmla="*/ 415 w 415"/>
                <a:gd name="T11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5" h="309">
                  <a:moveTo>
                    <a:pt x="0" y="309"/>
                  </a:moveTo>
                  <a:lnTo>
                    <a:pt x="415" y="309"/>
                  </a:lnTo>
                  <a:moveTo>
                    <a:pt x="0" y="155"/>
                  </a:moveTo>
                  <a:lnTo>
                    <a:pt x="415" y="155"/>
                  </a:lnTo>
                  <a:moveTo>
                    <a:pt x="0" y="0"/>
                  </a:moveTo>
                  <a:lnTo>
                    <a:pt x="415" y="0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" name="Close Button"/>
            <p:cNvSpPr>
              <a:spLocks noEditPoints="1"/>
            </p:cNvSpPr>
            <p:nvPr>
              <p:custDataLst>
                <p:tags r:id="rId5"/>
              </p:custDataLst>
            </p:nvPr>
          </p:nvSpPr>
          <p:spPr bwMode="auto">
            <a:xfrm>
              <a:off x="7112889" y="1313913"/>
              <a:ext cx="70595" cy="70417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noFill/>
            <a:ln w="9525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Address Box"/>
            <p:cNvSpPr/>
            <p:nvPr>
              <p:custDataLst>
                <p:tags r:id="rId6"/>
              </p:custDataLst>
            </p:nvPr>
          </p:nvSpPr>
          <p:spPr>
            <a:xfrm>
              <a:off x="1243300" y="1442400"/>
              <a:ext cx="5786634" cy="175761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237744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noProof="1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www.cozyhouzz.co.kr</a:t>
              </a:r>
              <a:endParaRPr lang="en-US" sz="900" noProof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" name="Document Icon"/>
            <p:cNvSpPr>
              <a:spLocks noChangeAspect="1" noEditPoints="1"/>
            </p:cNvSpPr>
            <p:nvPr>
              <p:custDataLst>
                <p:tags r:id="rId7"/>
              </p:custDataLst>
            </p:nvPr>
          </p:nvSpPr>
          <p:spPr bwMode="auto">
            <a:xfrm>
              <a:off x="1297901" y="1480988"/>
              <a:ext cx="67179" cy="98584"/>
            </a:xfrm>
            <a:custGeom>
              <a:avLst/>
              <a:gdLst>
                <a:gd name="T0" fmla="*/ 153 w 260"/>
                <a:gd name="T1" fmla="*/ 7 h 367"/>
                <a:gd name="T2" fmla="*/ 153 w 260"/>
                <a:gd name="T3" fmla="*/ 108 h 367"/>
                <a:gd name="T4" fmla="*/ 253 w 260"/>
                <a:gd name="T5" fmla="*/ 108 h 367"/>
                <a:gd name="T6" fmla="*/ 0 w 260"/>
                <a:gd name="T7" fmla="*/ 0 h 367"/>
                <a:gd name="T8" fmla="*/ 0 w 260"/>
                <a:gd name="T9" fmla="*/ 367 h 367"/>
                <a:gd name="T10" fmla="*/ 260 w 260"/>
                <a:gd name="T11" fmla="*/ 367 h 367"/>
                <a:gd name="T12" fmla="*/ 260 w 260"/>
                <a:gd name="T13" fmla="*/ 100 h 367"/>
                <a:gd name="T14" fmla="*/ 161 w 260"/>
                <a:gd name="T15" fmla="*/ 1 h 367"/>
                <a:gd name="T16" fmla="*/ 0 w 260"/>
                <a:gd name="T17" fmla="*/ 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0" h="367">
                  <a:moveTo>
                    <a:pt x="153" y="7"/>
                  </a:moveTo>
                  <a:lnTo>
                    <a:pt x="153" y="108"/>
                  </a:lnTo>
                  <a:lnTo>
                    <a:pt x="253" y="108"/>
                  </a:lnTo>
                  <a:moveTo>
                    <a:pt x="0" y="0"/>
                  </a:moveTo>
                  <a:lnTo>
                    <a:pt x="0" y="367"/>
                  </a:lnTo>
                  <a:lnTo>
                    <a:pt x="260" y="367"/>
                  </a:lnTo>
                  <a:lnTo>
                    <a:pt x="260" y="100"/>
                  </a:lnTo>
                  <a:lnTo>
                    <a:pt x="161" y="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10" name="Navigation Buttons"/>
            <p:cNvGrpSpPr/>
            <p:nvPr/>
          </p:nvGrpSpPr>
          <p:grpSpPr>
            <a:xfrm>
              <a:off x="685995" y="1466318"/>
              <a:ext cx="460012" cy="127924"/>
              <a:chOff x="685995" y="1466318"/>
              <a:chExt cx="460012" cy="127924"/>
            </a:xfrm>
          </p:grpSpPr>
          <p:sp>
            <p:nvSpPr>
              <p:cNvPr id="11" name="Back Button"/>
              <p:cNvSpPr>
                <a:spLocks noChangeAspect="1" noEditPoints="1"/>
              </p:cNvSpPr>
              <p:nvPr>
                <p:custDataLst>
                  <p:tags r:id="rId8"/>
                </p:custDataLst>
              </p:nvPr>
            </p:nvSpPr>
            <p:spPr bwMode="auto">
              <a:xfrm>
                <a:off x="685995" y="1485683"/>
                <a:ext cx="109308" cy="89195"/>
              </a:xfrm>
              <a:custGeom>
                <a:avLst/>
                <a:gdLst>
                  <a:gd name="T0" fmla="*/ 159 w 423"/>
                  <a:gd name="T1" fmla="*/ 332 h 332"/>
                  <a:gd name="T2" fmla="*/ 0 w 423"/>
                  <a:gd name="T3" fmla="*/ 166 h 332"/>
                  <a:gd name="T4" fmla="*/ 159 w 423"/>
                  <a:gd name="T5" fmla="*/ 0 h 332"/>
                  <a:gd name="T6" fmla="*/ 15 w 423"/>
                  <a:gd name="T7" fmla="*/ 166 h 332"/>
                  <a:gd name="T8" fmla="*/ 423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159" y="332"/>
                    </a:moveTo>
                    <a:lnTo>
                      <a:pt x="0" y="166"/>
                    </a:lnTo>
                    <a:lnTo>
                      <a:pt x="159" y="0"/>
                    </a:lnTo>
                    <a:moveTo>
                      <a:pt x="15" y="166"/>
                    </a:moveTo>
                    <a:lnTo>
                      <a:pt x="423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2" name="Forward Button"/>
              <p:cNvSpPr>
                <a:spLocks noChangeAspect="1" noEditPoint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859068" y="1485683"/>
                <a:ext cx="109310" cy="89195"/>
              </a:xfrm>
              <a:custGeom>
                <a:avLst/>
                <a:gdLst>
                  <a:gd name="T0" fmla="*/ 265 w 423"/>
                  <a:gd name="T1" fmla="*/ 0 h 332"/>
                  <a:gd name="T2" fmla="*/ 423 w 423"/>
                  <a:gd name="T3" fmla="*/ 166 h 332"/>
                  <a:gd name="T4" fmla="*/ 265 w 423"/>
                  <a:gd name="T5" fmla="*/ 332 h 332"/>
                  <a:gd name="T6" fmla="*/ 408 w 423"/>
                  <a:gd name="T7" fmla="*/ 166 h 332"/>
                  <a:gd name="T8" fmla="*/ 0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265" y="0"/>
                    </a:moveTo>
                    <a:lnTo>
                      <a:pt x="423" y="166"/>
                    </a:lnTo>
                    <a:lnTo>
                      <a:pt x="265" y="332"/>
                    </a:lnTo>
                    <a:moveTo>
                      <a:pt x="408" y="166"/>
                    </a:moveTo>
                    <a:lnTo>
                      <a:pt x="0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" name="Reload Button"/>
              <p:cNvSpPr>
                <a:spLocks noChangeAspect="1" noEditPoint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1032143" y="1466318"/>
                <a:ext cx="113864" cy="127924"/>
              </a:xfrm>
              <a:custGeom>
                <a:avLst/>
                <a:gdLst>
                  <a:gd name="T0" fmla="*/ 441 w 441"/>
                  <a:gd name="T1" fmla="*/ 7 h 474"/>
                  <a:gd name="T2" fmla="*/ 441 w 441"/>
                  <a:gd name="T3" fmla="*/ 144 h 474"/>
                  <a:gd name="T4" fmla="*/ 296 w 441"/>
                  <a:gd name="T5" fmla="*/ 144 h 474"/>
                  <a:gd name="T6" fmla="*/ 438 w 441"/>
                  <a:gd name="T7" fmla="*/ 309 h 474"/>
                  <a:gd name="T8" fmla="*/ 166 w 441"/>
                  <a:gd name="T9" fmla="*/ 434 h 474"/>
                  <a:gd name="T10" fmla="*/ 41 w 441"/>
                  <a:gd name="T11" fmla="*/ 162 h 474"/>
                  <a:gd name="T12" fmla="*/ 313 w 441"/>
                  <a:gd name="T13" fmla="*/ 37 h 474"/>
                  <a:gd name="T14" fmla="*/ 428 w 441"/>
                  <a:gd name="T15" fmla="*/ 139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41" h="474">
                    <a:moveTo>
                      <a:pt x="441" y="7"/>
                    </a:moveTo>
                    <a:lnTo>
                      <a:pt x="441" y="144"/>
                    </a:lnTo>
                    <a:lnTo>
                      <a:pt x="296" y="144"/>
                    </a:lnTo>
                    <a:moveTo>
                      <a:pt x="438" y="309"/>
                    </a:moveTo>
                    <a:cubicBezTo>
                      <a:pt x="397" y="418"/>
                      <a:pt x="276" y="474"/>
                      <a:pt x="166" y="434"/>
                    </a:cubicBezTo>
                    <a:cubicBezTo>
                      <a:pt x="56" y="393"/>
                      <a:pt x="0" y="271"/>
                      <a:pt x="41" y="162"/>
                    </a:cubicBezTo>
                    <a:cubicBezTo>
                      <a:pt x="82" y="52"/>
                      <a:pt x="202" y="0"/>
                      <a:pt x="313" y="37"/>
                    </a:cubicBezTo>
                    <a:cubicBezTo>
                      <a:pt x="357" y="51"/>
                      <a:pt x="398" y="91"/>
                      <a:pt x="428" y="139"/>
                    </a:cubicBezTo>
                  </a:path>
                </a:pathLst>
              </a:custGeom>
              <a:noFill/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pic>
        <p:nvPicPr>
          <p:cNvPr id="17" name="그림 16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5379" y="1740346"/>
            <a:ext cx="5305289" cy="4873981"/>
          </a:xfrm>
          <a:prstGeom prst="rect">
            <a:avLst/>
          </a:prstGeom>
        </p:spPr>
      </p:pic>
      <p:cxnSp>
        <p:nvCxnSpPr>
          <p:cNvPr id="26" name="직선 화살표 연결선 25"/>
          <p:cNvCxnSpPr/>
          <p:nvPr/>
        </p:nvCxnSpPr>
        <p:spPr>
          <a:xfrm flipV="1">
            <a:off x="3930162" y="455384"/>
            <a:ext cx="2969128" cy="10217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6929519" y="50447"/>
            <a:ext cx="15386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Tap.html</a:t>
            </a:r>
          </a:p>
          <a:p>
            <a:r>
              <a:rPr lang="en-US" altLang="ko-KR" dirty="0" smtClean="0"/>
              <a:t>Bolg.html </a:t>
            </a: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313" y="2228888"/>
            <a:ext cx="1867883" cy="1689450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105" y="6215122"/>
            <a:ext cx="2224454" cy="395236"/>
          </a:xfrm>
          <a:prstGeom prst="rect">
            <a:avLst/>
          </a:prstGeom>
        </p:spPr>
      </p:pic>
      <p:sp>
        <p:nvSpPr>
          <p:cNvPr id="32" name="직사각형 31"/>
          <p:cNvSpPr/>
          <p:nvPr/>
        </p:nvSpPr>
        <p:spPr>
          <a:xfrm>
            <a:off x="9909105" y="99051"/>
            <a:ext cx="2224875" cy="51860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100" b="1" dirty="0" smtClean="0">
                <a:solidFill>
                  <a:schemeClr val="tx1">
                    <a:lumMod val="85000"/>
                    <a:lumOff val="15000"/>
                  </a:schemeClr>
                </a:solidFill>
                <a:hlinkClick r:id="rId15"/>
              </a:rPr>
              <a:t>&lt;</a:t>
            </a:r>
            <a:r>
              <a:rPr lang="ko-KR" altLang="en-US" sz="1100" b="1" dirty="0" smtClean="0">
                <a:solidFill>
                  <a:schemeClr val="tx1">
                    <a:lumMod val="85000"/>
                    <a:lumOff val="15000"/>
                  </a:schemeClr>
                </a:solidFill>
                <a:hlinkClick r:id="rId15"/>
              </a:rPr>
              <a:t>참고사항</a:t>
            </a:r>
            <a:r>
              <a:rPr lang="en-US" altLang="ko-KR" sz="1100" b="1" dirty="0" smtClean="0">
                <a:solidFill>
                  <a:schemeClr val="tx1">
                    <a:lumMod val="85000"/>
                    <a:lumOff val="15000"/>
                  </a:schemeClr>
                </a:solidFill>
                <a:hlinkClick r:id="rId15"/>
              </a:rPr>
              <a:t>&gt;</a:t>
            </a:r>
          </a:p>
          <a:p>
            <a:endParaRPr lang="en-US" altLang="ko-KR" sz="1000" b="1" dirty="0">
              <a:hlinkClick r:id="rId15"/>
            </a:endParaRPr>
          </a:p>
          <a:p>
            <a:r>
              <a:rPr lang="ko-KR" altLang="en-US" sz="1000" b="1" dirty="0" smtClean="0">
                <a:hlinkClick r:id="rId15"/>
              </a:rPr>
              <a:t>http</a:t>
            </a:r>
            <a:r>
              <a:rPr lang="ko-KR" altLang="en-US" sz="1000" b="1" dirty="0">
                <a:hlinkClick r:id="rId15"/>
              </a:rPr>
              <a:t>://apis.map.daum.net</a:t>
            </a:r>
            <a:r>
              <a:rPr lang="ko-KR" altLang="en-US" sz="1000" b="1" dirty="0" smtClean="0">
                <a:hlinkClick r:id="rId15"/>
              </a:rPr>
              <a:t>/</a:t>
            </a:r>
            <a:endParaRPr lang="en-US" altLang="ko-KR" sz="1000" b="1" dirty="0" smtClean="0"/>
          </a:p>
          <a:p>
            <a:r>
              <a:rPr lang="en-US" altLang="ko-KR" sz="1000" b="1" dirty="0" smtClean="0"/>
              <a:t>Daum </a:t>
            </a:r>
            <a:r>
              <a:rPr lang="ko-KR" altLang="en-US" sz="1000" b="1" dirty="0" smtClean="0"/>
              <a:t>지도 </a:t>
            </a:r>
            <a:r>
              <a:rPr lang="en-US" altLang="ko-KR" sz="1000" b="1" dirty="0" smtClean="0"/>
              <a:t>api </a:t>
            </a:r>
            <a:r>
              <a:rPr lang="ko-KR" altLang="en-US" sz="1000" b="1" dirty="0" smtClean="0"/>
              <a:t>사용</a:t>
            </a:r>
            <a:endParaRPr lang="en-US" altLang="ko-KR" sz="1000" b="1" dirty="0" smtClean="0"/>
          </a:p>
          <a:p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ko-KR" altLang="en-US" sz="1000" b="1" dirty="0" smtClean="0"/>
              <a:t>절반은 일반 </a:t>
            </a:r>
            <a:r>
              <a:rPr lang="en-US" altLang="ko-KR" sz="1000" b="1" dirty="0" smtClean="0"/>
              <a:t>Grid, </a:t>
            </a:r>
            <a:r>
              <a:rPr lang="ko-KR" altLang="en-US" sz="1000" b="1" dirty="0" smtClean="0"/>
              <a:t>절반은 </a:t>
            </a:r>
            <a:r>
              <a:rPr lang="en-US" altLang="ko-KR" sz="1000" b="1" dirty="0" smtClean="0"/>
              <a:t>Map API </a:t>
            </a:r>
            <a:r>
              <a:rPr lang="ko-KR" altLang="en-US" sz="1000" b="1" dirty="0" smtClean="0"/>
              <a:t>이용</a:t>
            </a:r>
            <a:endParaRPr lang="en-US" altLang="ko-KR" sz="1000" b="1" dirty="0" smtClean="0"/>
          </a:p>
          <a:p>
            <a:pPr marL="171450" indent="-171450">
              <a:buFontTx/>
              <a:buChar char="-"/>
            </a:pPr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ko-KR" altLang="en-US" sz="1000" b="1" dirty="0" err="1" smtClean="0"/>
              <a:t>방종류</a:t>
            </a:r>
            <a:r>
              <a:rPr lang="en-US" altLang="ko-KR" sz="1000" b="1" dirty="0" smtClean="0"/>
              <a:t>(</a:t>
            </a:r>
            <a:r>
              <a:rPr lang="ko-KR" altLang="en-US" sz="1000" b="1" dirty="0" smtClean="0"/>
              <a:t>타입</a:t>
            </a:r>
            <a:r>
              <a:rPr lang="en-US" altLang="ko-KR" sz="1000" b="1" dirty="0" smtClean="0"/>
              <a:t>)</a:t>
            </a:r>
            <a:r>
              <a:rPr lang="ko-KR" altLang="en-US" sz="1000" b="1" dirty="0" smtClean="0"/>
              <a:t>에 따라 색깔이 다르면 좋을 것 같다</a:t>
            </a:r>
            <a:r>
              <a:rPr lang="en-US" altLang="ko-KR" sz="1000" b="1" dirty="0" smtClean="0"/>
              <a:t>.</a:t>
            </a:r>
            <a:r>
              <a:rPr lang="ko-KR" altLang="en-US" sz="1000" b="1" dirty="0" smtClean="0"/>
              <a:t> </a:t>
            </a:r>
            <a:endParaRPr lang="en-US" altLang="ko-KR" sz="1000" b="1" dirty="0" smtClean="0"/>
          </a:p>
          <a:p>
            <a:pPr marL="171450" indent="-171450">
              <a:buFontTx/>
              <a:buChar char="-"/>
            </a:pPr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ko-KR" altLang="en-US" sz="1000" b="1" dirty="0" smtClean="0"/>
              <a:t>공감</a:t>
            </a:r>
            <a:r>
              <a:rPr lang="en-US" altLang="ko-KR" sz="1000" b="1" dirty="0" smtClean="0"/>
              <a:t>(like), </a:t>
            </a:r>
            <a:r>
              <a:rPr lang="ko-KR" altLang="en-US" sz="1000" b="1" dirty="0" err="1" smtClean="0"/>
              <a:t>비공감</a:t>
            </a:r>
            <a:r>
              <a:rPr lang="en-US" altLang="ko-KR" sz="1000" b="1" dirty="0" smtClean="0"/>
              <a:t>(unlike)</a:t>
            </a:r>
          </a:p>
          <a:p>
            <a:pPr marL="171450" indent="-171450">
              <a:buFontTx/>
              <a:buChar char="-"/>
            </a:pPr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en-US" altLang="ko-KR" sz="1000" b="1" dirty="0" smtClean="0"/>
              <a:t>“</a:t>
            </a:r>
            <a:r>
              <a:rPr lang="ko-KR" altLang="en-US" sz="1000" b="1" dirty="0" smtClean="0"/>
              <a:t>제목</a:t>
            </a:r>
            <a:r>
              <a:rPr lang="en-US" altLang="ko-KR" sz="1000" b="1" dirty="0" smtClean="0"/>
              <a:t>”</a:t>
            </a:r>
            <a:r>
              <a:rPr lang="ko-KR" altLang="en-US" sz="1000" b="1" dirty="0" smtClean="0"/>
              <a:t>은 있으면 보여주고</a:t>
            </a:r>
            <a:r>
              <a:rPr lang="en-US" altLang="ko-KR" sz="1000" b="1" dirty="0" smtClean="0"/>
              <a:t>, </a:t>
            </a:r>
            <a:r>
              <a:rPr lang="ko-KR" altLang="en-US" sz="1000" b="1" dirty="0" smtClean="0"/>
              <a:t>없으면 안보여주기</a:t>
            </a:r>
            <a:endParaRPr lang="en-US" altLang="ko-KR" sz="1000" b="1" dirty="0" smtClean="0"/>
          </a:p>
          <a:p>
            <a:pPr marL="171450" indent="-171450">
              <a:buFontTx/>
              <a:buChar char="-"/>
            </a:pPr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ko-KR" altLang="en-US" sz="1000" b="1" dirty="0" err="1" smtClean="0"/>
              <a:t>썸네일</a:t>
            </a:r>
            <a:r>
              <a:rPr lang="ko-KR" altLang="en-US" sz="1000" b="1" dirty="0" smtClean="0"/>
              <a:t> 이미지를 세로로 긴 이미지를 보여주면 어떨까</a:t>
            </a:r>
            <a:r>
              <a:rPr lang="en-US" altLang="ko-KR" sz="1000" b="1" dirty="0" smtClean="0"/>
              <a:t>??</a:t>
            </a:r>
          </a:p>
          <a:p>
            <a:pPr marL="171450" indent="-171450">
              <a:buFontTx/>
              <a:buChar char="-"/>
            </a:pPr>
            <a:endParaRPr lang="en-US" altLang="ko-KR" sz="1000" b="1" dirty="0" smtClean="0"/>
          </a:p>
          <a:p>
            <a:pPr marL="171450" indent="-171450">
              <a:buFontTx/>
              <a:buChar char="-"/>
            </a:pPr>
            <a:endParaRPr lang="en-US" altLang="ko-KR" sz="1000" b="1" dirty="0" smtClean="0"/>
          </a:p>
          <a:p>
            <a:pPr marL="171450" indent="-171450">
              <a:buFontTx/>
              <a:buChar char="-"/>
            </a:pPr>
            <a:r>
              <a:rPr lang="ko-KR" altLang="en-US" sz="1000" b="1" dirty="0" smtClean="0"/>
              <a:t>방 종류 </a:t>
            </a:r>
            <a:r>
              <a:rPr lang="en-US" altLang="ko-KR" sz="1000" b="1" dirty="0" smtClean="0"/>
              <a:t>: </a:t>
            </a:r>
            <a:r>
              <a:rPr lang="ko-KR" altLang="en-US" sz="1000" b="1" dirty="0" smtClean="0"/>
              <a:t>원룸</a:t>
            </a:r>
            <a:r>
              <a:rPr lang="en-US" altLang="ko-KR" sz="1000" b="1" dirty="0" smtClean="0"/>
              <a:t>, </a:t>
            </a:r>
            <a:r>
              <a:rPr lang="ko-KR" altLang="en-US" sz="1000" b="1" dirty="0" err="1" smtClean="0"/>
              <a:t>투룸</a:t>
            </a:r>
            <a:r>
              <a:rPr lang="en-US" altLang="ko-KR" sz="1000" b="1" dirty="0" smtClean="0"/>
              <a:t>, </a:t>
            </a:r>
            <a:r>
              <a:rPr lang="ko-KR" altLang="en-US" sz="1000" b="1" dirty="0" err="1" smtClean="0"/>
              <a:t>쓰리룸</a:t>
            </a:r>
            <a:r>
              <a:rPr lang="en-US" altLang="ko-KR" sz="1000" b="1" dirty="0" smtClean="0"/>
              <a:t>, </a:t>
            </a:r>
            <a:r>
              <a:rPr lang="ko-KR" altLang="en-US" sz="1000" b="1" dirty="0" smtClean="0"/>
              <a:t>오피스텔</a:t>
            </a:r>
            <a:r>
              <a:rPr lang="en-US" altLang="ko-KR" sz="1000" b="1" dirty="0" smtClean="0"/>
              <a:t>, </a:t>
            </a:r>
            <a:r>
              <a:rPr lang="ko-KR" altLang="en-US" sz="1000" b="1" dirty="0" smtClean="0"/>
              <a:t>아파트</a:t>
            </a:r>
            <a:endParaRPr lang="en-US" altLang="ko-KR" sz="1000" b="1" dirty="0" smtClean="0"/>
          </a:p>
          <a:p>
            <a:pPr marL="171450" indent="-171450">
              <a:buFontTx/>
              <a:buChar char="-"/>
            </a:pPr>
            <a:r>
              <a:rPr lang="ko-KR" altLang="en-US" sz="1000" b="1" dirty="0" smtClean="0"/>
              <a:t>보증금 가격 </a:t>
            </a:r>
            <a:r>
              <a:rPr lang="en-US" altLang="ko-KR" sz="1000" b="1" dirty="0" smtClean="0"/>
              <a:t>: “</a:t>
            </a:r>
            <a:r>
              <a:rPr lang="ko-KR" altLang="en-US" sz="1000" b="1" dirty="0" smtClean="0"/>
              <a:t>만원</a:t>
            </a:r>
            <a:r>
              <a:rPr lang="en-US" altLang="ko-KR" sz="1000" b="1" dirty="0" smtClean="0"/>
              <a:t>＂</a:t>
            </a:r>
            <a:r>
              <a:rPr lang="ko-KR" altLang="en-US" sz="1000" b="1" dirty="0" smtClean="0"/>
              <a:t>단위</a:t>
            </a:r>
            <a:endParaRPr lang="en-US" altLang="ko-KR" sz="1000" b="1" dirty="0" smtClean="0"/>
          </a:p>
          <a:p>
            <a:pPr marL="171450" indent="-171450">
              <a:buFontTx/>
              <a:buChar char="-"/>
            </a:pPr>
            <a:r>
              <a:rPr lang="ko-KR" altLang="en-US" sz="1000" b="1" dirty="0" smtClean="0"/>
              <a:t>월세 </a:t>
            </a:r>
            <a:r>
              <a:rPr lang="en-US" altLang="ko-KR" sz="1000" b="1" dirty="0" smtClean="0"/>
              <a:t>: “</a:t>
            </a:r>
            <a:r>
              <a:rPr lang="ko-KR" altLang="en-US" sz="1000" b="1" dirty="0" smtClean="0"/>
              <a:t>만원</a:t>
            </a:r>
            <a:r>
              <a:rPr lang="en-US" altLang="ko-KR" sz="1000" b="1" dirty="0" smtClean="0"/>
              <a:t>＂</a:t>
            </a:r>
            <a:r>
              <a:rPr lang="ko-KR" altLang="en-US" sz="1000" b="1" dirty="0" smtClean="0"/>
              <a:t>단위</a:t>
            </a:r>
            <a:endParaRPr lang="en-US" altLang="ko-KR" sz="1000" b="1" dirty="0" smtClean="0"/>
          </a:p>
          <a:p>
            <a:pPr marL="171450" indent="-171450">
              <a:buFontTx/>
              <a:buChar char="-"/>
            </a:pPr>
            <a:r>
              <a:rPr lang="ko-KR" altLang="en-US" sz="1000" b="1" dirty="0" smtClean="0"/>
              <a:t>추가옵션 </a:t>
            </a:r>
            <a:r>
              <a:rPr lang="en-US" altLang="ko-KR" sz="1000" b="1" dirty="0" smtClean="0"/>
              <a:t>: </a:t>
            </a:r>
            <a:r>
              <a:rPr lang="ko-KR" altLang="en-US" sz="1000" b="1" dirty="0" smtClean="0"/>
              <a:t>도시가스</a:t>
            </a:r>
            <a:r>
              <a:rPr lang="en-US" altLang="ko-KR" sz="1000" b="1" dirty="0" smtClean="0"/>
              <a:t>, </a:t>
            </a:r>
            <a:r>
              <a:rPr lang="ko-KR" altLang="en-US" sz="1000" b="1" dirty="0" smtClean="0"/>
              <a:t>심야전기</a:t>
            </a:r>
            <a:r>
              <a:rPr lang="en-US" altLang="ko-KR" sz="1000" b="1" dirty="0" smtClean="0"/>
              <a:t>,</a:t>
            </a:r>
            <a:r>
              <a:rPr lang="ko-KR" altLang="en-US" sz="1000" b="1" dirty="0" smtClean="0"/>
              <a:t>단기임대</a:t>
            </a:r>
            <a:r>
              <a:rPr lang="en-US" altLang="ko-KR" sz="1000" b="1" dirty="0" smtClean="0"/>
              <a:t>, </a:t>
            </a:r>
            <a:r>
              <a:rPr lang="ko-KR" altLang="en-US" sz="1000" b="1" dirty="0" err="1" smtClean="0"/>
              <a:t>반지하</a:t>
            </a:r>
            <a:r>
              <a:rPr lang="en-US" altLang="ko-KR" sz="1000" b="1" dirty="0" smtClean="0"/>
              <a:t>, 1~3</a:t>
            </a:r>
            <a:r>
              <a:rPr lang="ko-KR" altLang="en-US" sz="1000" b="1" dirty="0" smtClean="0"/>
              <a:t>층</a:t>
            </a:r>
            <a:r>
              <a:rPr lang="en-US" altLang="ko-KR" sz="1000" b="1" dirty="0" smtClean="0"/>
              <a:t>, 4</a:t>
            </a:r>
            <a:r>
              <a:rPr lang="ko-KR" altLang="en-US" sz="1000" b="1" dirty="0" err="1" smtClean="0"/>
              <a:t>층이상</a:t>
            </a:r>
            <a:endParaRPr lang="en-US" altLang="ko-KR" sz="1000" b="1" dirty="0" smtClean="0"/>
          </a:p>
          <a:p>
            <a:pPr marL="171450" indent="-171450">
              <a:buFontTx/>
              <a:buChar char="-"/>
            </a:pPr>
            <a:endParaRPr lang="en-US" altLang="ko-KR" sz="1000" b="1" dirty="0"/>
          </a:p>
          <a:p>
            <a:r>
              <a:rPr lang="en-US" altLang="ko-KR" sz="1000" b="1" dirty="0"/>
              <a:t>“</a:t>
            </a:r>
            <a:r>
              <a:rPr lang="ko-KR" altLang="en-US" sz="1000" b="1" dirty="0" err="1"/>
              <a:t>클릭시</a:t>
            </a:r>
            <a:r>
              <a:rPr lang="ko-KR" altLang="en-US" sz="1000" b="1" dirty="0"/>
              <a:t> </a:t>
            </a:r>
            <a:r>
              <a:rPr lang="ko-KR" altLang="en-US" sz="1000" b="1" dirty="0" err="1"/>
              <a:t>새창을</a:t>
            </a:r>
            <a:r>
              <a:rPr lang="ko-KR" altLang="en-US" sz="1000" b="1" dirty="0"/>
              <a:t> 띄워서 상세보기 페이지로 이동</a:t>
            </a:r>
            <a:r>
              <a:rPr lang="en-US" altLang="ko-KR" sz="1000" b="1" dirty="0"/>
              <a:t>＂</a:t>
            </a:r>
          </a:p>
          <a:p>
            <a:pPr marL="171450" indent="-171450">
              <a:buFontTx/>
              <a:buChar char="-"/>
            </a:pPr>
            <a:endParaRPr lang="en-US" altLang="ko-KR" sz="1000" b="1" dirty="0" smtClean="0"/>
          </a:p>
          <a:p>
            <a:pPr marL="171450" indent="-171450">
              <a:buFontTx/>
              <a:buChar char="-"/>
            </a:pPr>
            <a:endParaRPr lang="en-US" altLang="ko-KR" sz="1000" b="1" dirty="0"/>
          </a:p>
          <a:p>
            <a:pPr marL="171450" indent="-171450">
              <a:buFontTx/>
              <a:buChar char="-"/>
            </a:pPr>
            <a:endParaRPr lang="en-US" altLang="ko-KR" sz="1000" b="1" dirty="0" smtClean="0"/>
          </a:p>
        </p:txBody>
      </p:sp>
      <p:sp>
        <p:nvSpPr>
          <p:cNvPr id="33" name="TextBox 32"/>
          <p:cNvSpPr txBox="1"/>
          <p:nvPr/>
        </p:nvSpPr>
        <p:spPr>
          <a:xfrm>
            <a:off x="3851577" y="6028471"/>
            <a:ext cx="2157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navigation.html</a:t>
            </a:r>
            <a:endParaRPr lang="ko-KR" altLang="en-US" dirty="0"/>
          </a:p>
        </p:txBody>
      </p:sp>
      <p:cxnSp>
        <p:nvCxnSpPr>
          <p:cNvPr id="35" name="직선 화살표 연결선 34"/>
          <p:cNvCxnSpPr>
            <a:stCxn id="31" idx="3"/>
          </p:cNvCxnSpPr>
          <p:nvPr/>
        </p:nvCxnSpPr>
        <p:spPr>
          <a:xfrm flipV="1">
            <a:off x="3541559" y="6211152"/>
            <a:ext cx="271162" cy="2015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그룹 20"/>
          <p:cNvGrpSpPr/>
          <p:nvPr/>
        </p:nvGrpSpPr>
        <p:grpSpPr>
          <a:xfrm>
            <a:off x="521084" y="3344213"/>
            <a:ext cx="1548121" cy="558127"/>
            <a:chOff x="471005" y="2714625"/>
            <a:chExt cx="2877033" cy="437500"/>
          </a:xfrm>
        </p:grpSpPr>
        <p:sp>
          <p:nvSpPr>
            <p:cNvPr id="16" name="직사각형 15"/>
            <p:cNvSpPr/>
            <p:nvPr/>
          </p:nvSpPr>
          <p:spPr>
            <a:xfrm>
              <a:off x="471005" y="2714625"/>
              <a:ext cx="2877033" cy="16668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dirty="0" smtClean="0"/>
                <a:t>주소</a:t>
              </a:r>
              <a:endParaRPr lang="ko-KR" altLang="en-US" sz="800" dirty="0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486766" y="2916610"/>
              <a:ext cx="821910" cy="119497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err="1" smtClean="0"/>
                <a:t>방종류</a:t>
              </a:r>
              <a:endParaRPr lang="ko-KR" altLang="en-US" sz="500" dirty="0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1314270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smtClean="0"/>
                <a:t>보증금</a:t>
              </a:r>
              <a:endParaRPr lang="ko-KR" altLang="en-US" sz="500" dirty="0"/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2095664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smtClean="0"/>
                <a:t>월세</a:t>
              </a:r>
              <a:endParaRPr lang="ko-KR" altLang="en-US" sz="500" dirty="0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525940" y="3083783"/>
              <a:ext cx="615373" cy="683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23" name="모서리가 둥근 직사각형 22"/>
          <p:cNvSpPr/>
          <p:nvPr/>
        </p:nvSpPr>
        <p:spPr>
          <a:xfrm>
            <a:off x="502384" y="3106855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/>
              <a:t>제목</a:t>
            </a:r>
            <a:endParaRPr lang="ko-KR" altLang="en-US" sz="800" dirty="0"/>
          </a:p>
        </p:txBody>
      </p:sp>
      <p:cxnSp>
        <p:nvCxnSpPr>
          <p:cNvPr id="51" name="직선 화살표 연결선 50"/>
          <p:cNvCxnSpPr/>
          <p:nvPr/>
        </p:nvCxnSpPr>
        <p:spPr>
          <a:xfrm>
            <a:off x="3541559" y="6478779"/>
            <a:ext cx="350774" cy="3987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3851576" y="6698879"/>
            <a:ext cx="41596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Pagination </a:t>
            </a:r>
            <a:r>
              <a:rPr lang="en-US" altLang="ko-KR" smtClean="0"/>
              <a:t>plugin </a:t>
            </a:r>
            <a:r>
              <a:rPr lang="ko-KR" altLang="en-US" dirty="0" smtClean="0"/>
              <a:t>이용하면 </a:t>
            </a:r>
            <a:r>
              <a:rPr lang="ko-KR" altLang="en-US" dirty="0" err="1" smtClean="0"/>
              <a:t>편할듯</a:t>
            </a:r>
            <a:endParaRPr lang="ko-KR" altLang="en-US" dirty="0"/>
          </a:p>
        </p:txBody>
      </p:sp>
      <p:sp>
        <p:nvSpPr>
          <p:cNvPr id="71" name="모서리가 둥근 직사각형 70"/>
          <p:cNvSpPr/>
          <p:nvPr/>
        </p:nvSpPr>
        <p:spPr>
          <a:xfrm>
            <a:off x="754915" y="2554527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 smtClean="0"/>
              <a:t>썸네일</a:t>
            </a:r>
            <a:r>
              <a:rPr lang="ko-KR" altLang="en-US" sz="800" dirty="0" smtClean="0"/>
              <a:t> 이미지</a:t>
            </a:r>
            <a:endParaRPr lang="ko-KR" altLang="en-US" sz="800" dirty="0"/>
          </a:p>
        </p:txBody>
      </p:sp>
      <p:pic>
        <p:nvPicPr>
          <p:cNvPr id="49" name="그림 48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5361" y="2222710"/>
            <a:ext cx="1867883" cy="1689450"/>
          </a:xfrm>
          <a:prstGeom prst="rect">
            <a:avLst/>
          </a:prstGeom>
        </p:spPr>
      </p:pic>
      <p:grpSp>
        <p:nvGrpSpPr>
          <p:cNvPr id="50" name="그룹 49"/>
          <p:cNvGrpSpPr/>
          <p:nvPr/>
        </p:nvGrpSpPr>
        <p:grpSpPr>
          <a:xfrm>
            <a:off x="2503200" y="3377968"/>
            <a:ext cx="1548121" cy="558127"/>
            <a:chOff x="471005" y="2714625"/>
            <a:chExt cx="2877033" cy="437500"/>
          </a:xfrm>
        </p:grpSpPr>
        <p:sp>
          <p:nvSpPr>
            <p:cNvPr id="52" name="직사각형 51"/>
            <p:cNvSpPr/>
            <p:nvPr/>
          </p:nvSpPr>
          <p:spPr>
            <a:xfrm>
              <a:off x="471005" y="2714625"/>
              <a:ext cx="2877033" cy="16668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dirty="0" smtClean="0"/>
                <a:t>주소</a:t>
              </a:r>
              <a:endParaRPr lang="ko-KR" altLang="en-US" sz="800" dirty="0"/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486766" y="2916610"/>
              <a:ext cx="821910" cy="11949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err="1" smtClean="0"/>
                <a:t>방종류</a:t>
              </a:r>
              <a:endParaRPr lang="ko-KR" altLang="en-US" sz="500" dirty="0"/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1314270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smtClean="0"/>
                <a:t>보증금</a:t>
              </a:r>
              <a:endParaRPr lang="ko-KR" altLang="en-US" sz="500" dirty="0"/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2095664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smtClean="0"/>
                <a:t>월세</a:t>
              </a:r>
              <a:endParaRPr lang="ko-KR" altLang="en-US" sz="500" dirty="0"/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525940" y="3083783"/>
              <a:ext cx="615373" cy="683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60" name="모서리가 둥근 직사각형 59"/>
          <p:cNvSpPr/>
          <p:nvPr/>
        </p:nvSpPr>
        <p:spPr>
          <a:xfrm>
            <a:off x="2484500" y="3140610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/>
              <a:t>제목</a:t>
            </a:r>
            <a:endParaRPr lang="ko-KR" altLang="en-US" sz="800" dirty="0"/>
          </a:p>
        </p:txBody>
      </p:sp>
      <p:pic>
        <p:nvPicPr>
          <p:cNvPr id="62" name="그림 61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336" y="4275543"/>
            <a:ext cx="1867883" cy="1689450"/>
          </a:xfrm>
          <a:prstGeom prst="rect">
            <a:avLst/>
          </a:prstGeom>
        </p:spPr>
      </p:pic>
      <p:grpSp>
        <p:nvGrpSpPr>
          <p:cNvPr id="63" name="그룹 62"/>
          <p:cNvGrpSpPr/>
          <p:nvPr/>
        </p:nvGrpSpPr>
        <p:grpSpPr>
          <a:xfrm>
            <a:off x="519854" y="5395141"/>
            <a:ext cx="1548121" cy="558127"/>
            <a:chOff x="471005" y="2714625"/>
            <a:chExt cx="2877033" cy="437500"/>
          </a:xfrm>
        </p:grpSpPr>
        <p:sp>
          <p:nvSpPr>
            <p:cNvPr id="64" name="직사각형 63"/>
            <p:cNvSpPr/>
            <p:nvPr/>
          </p:nvSpPr>
          <p:spPr>
            <a:xfrm>
              <a:off x="471005" y="2714625"/>
              <a:ext cx="2877033" cy="16668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dirty="0" smtClean="0"/>
                <a:t>주소</a:t>
              </a:r>
              <a:endParaRPr lang="ko-KR" altLang="en-US" sz="800" dirty="0"/>
            </a:p>
          </p:txBody>
        </p:sp>
        <p:sp>
          <p:nvSpPr>
            <p:cNvPr id="65" name="직사각형 64"/>
            <p:cNvSpPr/>
            <p:nvPr/>
          </p:nvSpPr>
          <p:spPr>
            <a:xfrm>
              <a:off x="486766" y="2916610"/>
              <a:ext cx="821910" cy="11949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err="1" smtClean="0"/>
                <a:t>방종류</a:t>
              </a:r>
              <a:endParaRPr lang="ko-KR" altLang="en-US" sz="500" dirty="0"/>
            </a:p>
          </p:txBody>
        </p:sp>
        <p:sp>
          <p:nvSpPr>
            <p:cNvPr id="66" name="직사각형 65"/>
            <p:cNvSpPr/>
            <p:nvPr/>
          </p:nvSpPr>
          <p:spPr>
            <a:xfrm>
              <a:off x="1314270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smtClean="0"/>
                <a:t>보증금</a:t>
              </a:r>
              <a:endParaRPr lang="ko-KR" altLang="en-US" sz="500" dirty="0"/>
            </a:p>
          </p:txBody>
        </p:sp>
        <p:sp>
          <p:nvSpPr>
            <p:cNvPr id="72" name="직사각형 71"/>
            <p:cNvSpPr/>
            <p:nvPr/>
          </p:nvSpPr>
          <p:spPr>
            <a:xfrm>
              <a:off x="2095664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smtClean="0"/>
                <a:t>월세</a:t>
              </a:r>
              <a:endParaRPr lang="ko-KR" altLang="en-US" sz="500" dirty="0"/>
            </a:p>
          </p:txBody>
        </p:sp>
        <p:sp>
          <p:nvSpPr>
            <p:cNvPr id="73" name="직사각형 72"/>
            <p:cNvSpPr/>
            <p:nvPr/>
          </p:nvSpPr>
          <p:spPr>
            <a:xfrm>
              <a:off x="525940" y="3083783"/>
              <a:ext cx="615373" cy="683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74" name="모서리가 둥근 직사각형 73"/>
          <p:cNvSpPr/>
          <p:nvPr/>
        </p:nvSpPr>
        <p:spPr>
          <a:xfrm>
            <a:off x="501154" y="5157783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/>
              <a:t>제목</a:t>
            </a:r>
            <a:endParaRPr lang="ko-KR" altLang="en-US" sz="800" dirty="0"/>
          </a:p>
        </p:txBody>
      </p:sp>
      <p:sp>
        <p:nvSpPr>
          <p:cNvPr id="77" name="모서리가 둥근 직사각형 76"/>
          <p:cNvSpPr/>
          <p:nvPr/>
        </p:nvSpPr>
        <p:spPr>
          <a:xfrm>
            <a:off x="753685" y="4605455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 smtClean="0"/>
              <a:t>썸네일</a:t>
            </a:r>
            <a:r>
              <a:rPr lang="ko-KR" altLang="en-US" sz="800" dirty="0" smtClean="0"/>
              <a:t> 이미지</a:t>
            </a:r>
            <a:endParaRPr lang="ko-KR" altLang="en-US" sz="800" dirty="0"/>
          </a:p>
        </p:txBody>
      </p:sp>
      <p:pic>
        <p:nvPicPr>
          <p:cNvPr id="80" name="그림 79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285" y="4275543"/>
            <a:ext cx="1867883" cy="1689450"/>
          </a:xfrm>
          <a:prstGeom prst="rect">
            <a:avLst/>
          </a:prstGeom>
        </p:spPr>
      </p:pic>
      <p:grpSp>
        <p:nvGrpSpPr>
          <p:cNvPr id="81" name="그룹 80"/>
          <p:cNvGrpSpPr/>
          <p:nvPr/>
        </p:nvGrpSpPr>
        <p:grpSpPr>
          <a:xfrm>
            <a:off x="2516803" y="5395141"/>
            <a:ext cx="1548121" cy="558127"/>
            <a:chOff x="471005" y="2714625"/>
            <a:chExt cx="2877033" cy="437500"/>
          </a:xfrm>
        </p:grpSpPr>
        <p:sp>
          <p:nvSpPr>
            <p:cNvPr id="82" name="직사각형 81"/>
            <p:cNvSpPr/>
            <p:nvPr/>
          </p:nvSpPr>
          <p:spPr>
            <a:xfrm>
              <a:off x="471005" y="2714625"/>
              <a:ext cx="2877033" cy="16668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dirty="0" smtClean="0"/>
                <a:t>주소</a:t>
              </a:r>
              <a:endParaRPr lang="ko-KR" altLang="en-US" sz="800" dirty="0"/>
            </a:p>
          </p:txBody>
        </p:sp>
        <p:sp>
          <p:nvSpPr>
            <p:cNvPr id="83" name="직사각형 82"/>
            <p:cNvSpPr/>
            <p:nvPr/>
          </p:nvSpPr>
          <p:spPr>
            <a:xfrm>
              <a:off x="486766" y="2916610"/>
              <a:ext cx="821910" cy="119497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err="1" smtClean="0"/>
                <a:t>방종류</a:t>
              </a:r>
              <a:endParaRPr lang="ko-KR" altLang="en-US" sz="500" dirty="0"/>
            </a:p>
          </p:txBody>
        </p:sp>
        <p:sp>
          <p:nvSpPr>
            <p:cNvPr id="84" name="직사각형 83"/>
            <p:cNvSpPr/>
            <p:nvPr/>
          </p:nvSpPr>
          <p:spPr>
            <a:xfrm>
              <a:off x="1314270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smtClean="0"/>
                <a:t>보증금</a:t>
              </a:r>
              <a:endParaRPr lang="ko-KR" altLang="en-US" sz="500" dirty="0"/>
            </a:p>
          </p:txBody>
        </p:sp>
        <p:sp>
          <p:nvSpPr>
            <p:cNvPr id="85" name="직사각형 84"/>
            <p:cNvSpPr/>
            <p:nvPr/>
          </p:nvSpPr>
          <p:spPr>
            <a:xfrm>
              <a:off x="2095664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smtClean="0"/>
                <a:t>월세</a:t>
              </a:r>
              <a:endParaRPr lang="ko-KR" altLang="en-US" sz="500" dirty="0"/>
            </a:p>
          </p:txBody>
        </p:sp>
        <p:sp>
          <p:nvSpPr>
            <p:cNvPr id="86" name="직사각형 85"/>
            <p:cNvSpPr/>
            <p:nvPr/>
          </p:nvSpPr>
          <p:spPr>
            <a:xfrm>
              <a:off x="525940" y="3083783"/>
              <a:ext cx="615373" cy="683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87" name="모서리가 둥근 직사각형 86"/>
          <p:cNvSpPr/>
          <p:nvPr/>
        </p:nvSpPr>
        <p:spPr>
          <a:xfrm>
            <a:off x="2498103" y="5157783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/>
              <a:t>제목</a:t>
            </a:r>
            <a:endParaRPr lang="ko-KR" altLang="en-US" sz="800" dirty="0"/>
          </a:p>
        </p:txBody>
      </p:sp>
      <p:sp>
        <p:nvSpPr>
          <p:cNvPr id="90" name="모서리가 둥근 직사각형 89"/>
          <p:cNvSpPr/>
          <p:nvPr/>
        </p:nvSpPr>
        <p:spPr>
          <a:xfrm>
            <a:off x="2750634" y="4605455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 smtClean="0"/>
              <a:t>썸네일</a:t>
            </a:r>
            <a:r>
              <a:rPr lang="ko-KR" altLang="en-US" sz="800" dirty="0" smtClean="0"/>
              <a:t> 이미지</a:t>
            </a:r>
            <a:endParaRPr lang="ko-KR" altLang="en-US" sz="800" dirty="0"/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16"/>
          <a:srcRect l="21924" t="1699"/>
          <a:stretch/>
        </p:blipFill>
        <p:spPr>
          <a:xfrm>
            <a:off x="3475514" y="1328468"/>
            <a:ext cx="6186499" cy="310974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23536" y="1699554"/>
            <a:ext cx="3803830" cy="308644"/>
          </a:xfrm>
          <a:prstGeom prst="rect">
            <a:avLst/>
          </a:prstGeom>
        </p:spPr>
      </p:pic>
      <p:sp>
        <p:nvSpPr>
          <p:cNvPr id="108" name="모서리가 둥근 직사각형 107"/>
          <p:cNvSpPr/>
          <p:nvPr/>
        </p:nvSpPr>
        <p:spPr>
          <a:xfrm>
            <a:off x="2672102" y="2527587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 smtClean="0"/>
              <a:t>썸네일</a:t>
            </a:r>
            <a:r>
              <a:rPr lang="ko-KR" altLang="en-US" sz="800" dirty="0" smtClean="0"/>
              <a:t> 이미지</a:t>
            </a:r>
            <a:endParaRPr lang="ko-KR" altLang="en-US" sz="800" dirty="0"/>
          </a:p>
        </p:txBody>
      </p:sp>
      <p:pic>
        <p:nvPicPr>
          <p:cNvPr id="110" name="그림 109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113714" y="1338912"/>
            <a:ext cx="219075" cy="238125"/>
          </a:xfrm>
          <a:prstGeom prst="rect">
            <a:avLst/>
          </a:prstGeom>
        </p:spPr>
      </p:pic>
      <p:sp>
        <p:nvSpPr>
          <p:cNvPr id="111" name="직사각형 110"/>
          <p:cNvSpPr/>
          <p:nvPr/>
        </p:nvSpPr>
        <p:spPr>
          <a:xfrm>
            <a:off x="8588710" y="1343904"/>
            <a:ext cx="451774" cy="273586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3" name="직사각형 112"/>
          <p:cNvSpPr/>
          <p:nvPr/>
        </p:nvSpPr>
        <p:spPr>
          <a:xfrm>
            <a:off x="7828741" y="1353997"/>
            <a:ext cx="90382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 smtClean="0">
                <a:latin typeface="Arial" panose="020B0604020202020204" pitchFamily="34" charset="0"/>
              </a:rPr>
              <a:t>지도선택시</a:t>
            </a:r>
            <a:endParaRPr lang="en-US" altLang="ko-KR" sz="1000" b="1" dirty="0">
              <a:latin typeface="Arial" panose="020B0604020202020204" pitchFamily="34" charset="0"/>
            </a:endParaRPr>
          </a:p>
        </p:txBody>
      </p:sp>
      <p:sp>
        <p:nvSpPr>
          <p:cNvPr id="115" name="타원 114"/>
          <p:cNvSpPr/>
          <p:nvPr/>
        </p:nvSpPr>
        <p:spPr>
          <a:xfrm>
            <a:off x="752522" y="3789526"/>
            <a:ext cx="223572" cy="25010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5</a:t>
            </a:r>
            <a:endParaRPr lang="ko-KR" altLang="en-US" sz="800" b="1" dirty="0"/>
          </a:p>
        </p:txBody>
      </p:sp>
      <p:sp>
        <p:nvSpPr>
          <p:cNvPr id="116" name="타원 115"/>
          <p:cNvSpPr/>
          <p:nvPr/>
        </p:nvSpPr>
        <p:spPr>
          <a:xfrm>
            <a:off x="1334531" y="3818899"/>
            <a:ext cx="256462" cy="222063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0</a:t>
            </a:r>
            <a:endParaRPr lang="ko-KR" altLang="en-US" sz="800" b="1" dirty="0"/>
          </a:p>
        </p:txBody>
      </p:sp>
      <p:pic>
        <p:nvPicPr>
          <p:cNvPr id="117" name="그림 116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58998" y="3828073"/>
            <a:ext cx="193708" cy="193708"/>
          </a:xfrm>
          <a:prstGeom prst="rect">
            <a:avLst/>
          </a:prstGeom>
        </p:spPr>
      </p:pic>
      <p:pic>
        <p:nvPicPr>
          <p:cNvPr id="118" name="그림 117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078403" y="3827459"/>
            <a:ext cx="285750" cy="219075"/>
          </a:xfrm>
          <a:prstGeom prst="rect">
            <a:avLst/>
          </a:prstGeom>
        </p:spPr>
      </p:pic>
      <p:sp>
        <p:nvSpPr>
          <p:cNvPr id="119" name="타원 118"/>
          <p:cNvSpPr/>
          <p:nvPr/>
        </p:nvSpPr>
        <p:spPr>
          <a:xfrm>
            <a:off x="1864906" y="3764056"/>
            <a:ext cx="448853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30</a:t>
            </a:r>
            <a:endParaRPr lang="ko-KR" altLang="en-US" sz="800" b="1" dirty="0"/>
          </a:p>
        </p:txBody>
      </p:sp>
      <p:pic>
        <p:nvPicPr>
          <p:cNvPr id="120" name="그림 119"/>
          <p:cNvPicPr>
            <a:picLocks noChangeAspect="1"/>
          </p:cNvPicPr>
          <p:nvPr/>
        </p:nvPicPr>
        <p:blipFill rotWithShape="1">
          <a:blip r:embed="rId21"/>
          <a:srcRect r="45924" b="14153"/>
          <a:stretch/>
        </p:blipFill>
        <p:spPr>
          <a:xfrm>
            <a:off x="1676561" y="3812054"/>
            <a:ext cx="272986" cy="179894"/>
          </a:xfrm>
          <a:prstGeom prst="rect">
            <a:avLst/>
          </a:prstGeom>
        </p:spPr>
      </p:pic>
      <p:sp>
        <p:nvSpPr>
          <p:cNvPr id="121" name="타원 120"/>
          <p:cNvSpPr/>
          <p:nvPr/>
        </p:nvSpPr>
        <p:spPr>
          <a:xfrm>
            <a:off x="2679770" y="3842759"/>
            <a:ext cx="223572" cy="25010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5</a:t>
            </a:r>
            <a:endParaRPr lang="ko-KR" altLang="en-US" sz="800" b="1" dirty="0"/>
          </a:p>
        </p:txBody>
      </p:sp>
      <p:sp>
        <p:nvSpPr>
          <p:cNvPr id="122" name="타원 121"/>
          <p:cNvSpPr/>
          <p:nvPr/>
        </p:nvSpPr>
        <p:spPr>
          <a:xfrm>
            <a:off x="3261779" y="3872132"/>
            <a:ext cx="256462" cy="222063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0</a:t>
            </a:r>
            <a:endParaRPr lang="ko-KR" altLang="en-US" sz="800" b="1" dirty="0"/>
          </a:p>
        </p:txBody>
      </p:sp>
      <p:pic>
        <p:nvPicPr>
          <p:cNvPr id="123" name="그림 122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486246" y="3881306"/>
            <a:ext cx="193708" cy="193708"/>
          </a:xfrm>
          <a:prstGeom prst="rect">
            <a:avLst/>
          </a:prstGeom>
        </p:spPr>
      </p:pic>
      <p:pic>
        <p:nvPicPr>
          <p:cNvPr id="124" name="그림 123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005651" y="3880692"/>
            <a:ext cx="285750" cy="219075"/>
          </a:xfrm>
          <a:prstGeom prst="rect">
            <a:avLst/>
          </a:prstGeom>
        </p:spPr>
      </p:pic>
      <p:sp>
        <p:nvSpPr>
          <p:cNvPr id="125" name="타원 124"/>
          <p:cNvSpPr/>
          <p:nvPr/>
        </p:nvSpPr>
        <p:spPr>
          <a:xfrm>
            <a:off x="3792154" y="3817289"/>
            <a:ext cx="448853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30</a:t>
            </a:r>
            <a:endParaRPr lang="ko-KR" altLang="en-US" sz="800" b="1" dirty="0"/>
          </a:p>
        </p:txBody>
      </p:sp>
      <p:pic>
        <p:nvPicPr>
          <p:cNvPr id="126" name="그림 125"/>
          <p:cNvPicPr>
            <a:picLocks noChangeAspect="1"/>
          </p:cNvPicPr>
          <p:nvPr/>
        </p:nvPicPr>
        <p:blipFill rotWithShape="1">
          <a:blip r:embed="rId21"/>
          <a:srcRect r="45924" b="14153"/>
          <a:stretch/>
        </p:blipFill>
        <p:spPr>
          <a:xfrm>
            <a:off x="3603809" y="3865287"/>
            <a:ext cx="272986" cy="179894"/>
          </a:xfrm>
          <a:prstGeom prst="rect">
            <a:avLst/>
          </a:prstGeom>
        </p:spPr>
      </p:pic>
      <p:sp>
        <p:nvSpPr>
          <p:cNvPr id="127" name="타원 126"/>
          <p:cNvSpPr/>
          <p:nvPr/>
        </p:nvSpPr>
        <p:spPr>
          <a:xfrm>
            <a:off x="744104" y="5817719"/>
            <a:ext cx="223572" cy="25010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5</a:t>
            </a:r>
            <a:endParaRPr lang="ko-KR" altLang="en-US" sz="800" b="1" dirty="0"/>
          </a:p>
        </p:txBody>
      </p:sp>
      <p:sp>
        <p:nvSpPr>
          <p:cNvPr id="128" name="타원 127"/>
          <p:cNvSpPr/>
          <p:nvPr/>
        </p:nvSpPr>
        <p:spPr>
          <a:xfrm>
            <a:off x="1326113" y="5847092"/>
            <a:ext cx="256462" cy="222063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0</a:t>
            </a:r>
            <a:endParaRPr lang="ko-KR" altLang="en-US" sz="800" b="1" dirty="0"/>
          </a:p>
        </p:txBody>
      </p:sp>
      <p:pic>
        <p:nvPicPr>
          <p:cNvPr id="129" name="그림 128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50580" y="5856266"/>
            <a:ext cx="193708" cy="193708"/>
          </a:xfrm>
          <a:prstGeom prst="rect">
            <a:avLst/>
          </a:prstGeom>
        </p:spPr>
      </p:pic>
      <p:pic>
        <p:nvPicPr>
          <p:cNvPr id="130" name="그림 129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069985" y="5855652"/>
            <a:ext cx="285750" cy="219075"/>
          </a:xfrm>
          <a:prstGeom prst="rect">
            <a:avLst/>
          </a:prstGeom>
        </p:spPr>
      </p:pic>
      <p:sp>
        <p:nvSpPr>
          <p:cNvPr id="131" name="타원 130"/>
          <p:cNvSpPr/>
          <p:nvPr/>
        </p:nvSpPr>
        <p:spPr>
          <a:xfrm>
            <a:off x="1856488" y="5792249"/>
            <a:ext cx="448853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30</a:t>
            </a:r>
            <a:endParaRPr lang="ko-KR" altLang="en-US" sz="800" b="1" dirty="0"/>
          </a:p>
        </p:txBody>
      </p:sp>
      <p:pic>
        <p:nvPicPr>
          <p:cNvPr id="132" name="그림 131"/>
          <p:cNvPicPr>
            <a:picLocks noChangeAspect="1"/>
          </p:cNvPicPr>
          <p:nvPr/>
        </p:nvPicPr>
        <p:blipFill rotWithShape="1">
          <a:blip r:embed="rId21"/>
          <a:srcRect r="45924" b="14153"/>
          <a:stretch/>
        </p:blipFill>
        <p:spPr>
          <a:xfrm>
            <a:off x="1668143" y="5840247"/>
            <a:ext cx="272986" cy="179894"/>
          </a:xfrm>
          <a:prstGeom prst="rect">
            <a:avLst/>
          </a:prstGeom>
        </p:spPr>
      </p:pic>
      <p:sp>
        <p:nvSpPr>
          <p:cNvPr id="133" name="타원 132"/>
          <p:cNvSpPr/>
          <p:nvPr/>
        </p:nvSpPr>
        <p:spPr>
          <a:xfrm>
            <a:off x="2728113" y="5835270"/>
            <a:ext cx="223572" cy="25010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5</a:t>
            </a:r>
            <a:endParaRPr lang="ko-KR" altLang="en-US" sz="800" b="1" dirty="0"/>
          </a:p>
        </p:txBody>
      </p:sp>
      <p:sp>
        <p:nvSpPr>
          <p:cNvPr id="134" name="타원 133"/>
          <p:cNvSpPr/>
          <p:nvPr/>
        </p:nvSpPr>
        <p:spPr>
          <a:xfrm>
            <a:off x="3310122" y="5864643"/>
            <a:ext cx="256462" cy="222063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0</a:t>
            </a:r>
            <a:endParaRPr lang="ko-KR" altLang="en-US" sz="800" b="1" dirty="0"/>
          </a:p>
        </p:txBody>
      </p:sp>
      <p:pic>
        <p:nvPicPr>
          <p:cNvPr id="135" name="그림 134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534589" y="5873817"/>
            <a:ext cx="193708" cy="193708"/>
          </a:xfrm>
          <a:prstGeom prst="rect">
            <a:avLst/>
          </a:prstGeom>
        </p:spPr>
      </p:pic>
      <p:pic>
        <p:nvPicPr>
          <p:cNvPr id="136" name="그림 135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053994" y="5873203"/>
            <a:ext cx="285750" cy="219075"/>
          </a:xfrm>
          <a:prstGeom prst="rect">
            <a:avLst/>
          </a:prstGeom>
        </p:spPr>
      </p:pic>
      <p:sp>
        <p:nvSpPr>
          <p:cNvPr id="137" name="타원 136"/>
          <p:cNvSpPr/>
          <p:nvPr/>
        </p:nvSpPr>
        <p:spPr>
          <a:xfrm>
            <a:off x="3840497" y="5809800"/>
            <a:ext cx="448853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30</a:t>
            </a:r>
            <a:endParaRPr lang="ko-KR" altLang="en-US" sz="800" b="1" dirty="0"/>
          </a:p>
        </p:txBody>
      </p:sp>
      <p:pic>
        <p:nvPicPr>
          <p:cNvPr id="138" name="그림 137"/>
          <p:cNvPicPr>
            <a:picLocks noChangeAspect="1"/>
          </p:cNvPicPr>
          <p:nvPr/>
        </p:nvPicPr>
        <p:blipFill rotWithShape="1">
          <a:blip r:embed="rId21"/>
          <a:srcRect r="45924" b="14153"/>
          <a:stretch/>
        </p:blipFill>
        <p:spPr>
          <a:xfrm>
            <a:off x="3652152" y="5857798"/>
            <a:ext cx="272986" cy="179894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558998" y="1275310"/>
            <a:ext cx="2781300" cy="42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896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3420" y="320676"/>
            <a:ext cx="6589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방 정보관리 </a:t>
            </a:r>
            <a:r>
              <a:rPr lang="en-US" altLang="ko-KR" b="1" dirty="0" smtClean="0"/>
              <a:t>– </a:t>
            </a:r>
            <a:r>
              <a:rPr lang="ko-KR" altLang="en-US" b="1" dirty="0" smtClean="0"/>
              <a:t>방 정보 목록 조회</a:t>
            </a:r>
            <a:r>
              <a:rPr lang="en-US" altLang="ko-KR" b="1" dirty="0" smtClean="0"/>
              <a:t>(1) - </a:t>
            </a:r>
            <a:r>
              <a:rPr lang="ko-KR" altLang="en-US" b="1" dirty="0" smtClean="0"/>
              <a:t>초기기획</a:t>
            </a:r>
            <a:endParaRPr lang="ko-KR" altLang="en-US" b="1" dirty="0"/>
          </a:p>
        </p:txBody>
      </p:sp>
      <p:grpSp>
        <p:nvGrpSpPr>
          <p:cNvPr id="3" name="Browser"/>
          <p:cNvGrpSpPr/>
          <p:nvPr>
            <p:custDataLst>
              <p:tags r:id="rId1"/>
            </p:custDataLst>
          </p:nvPr>
        </p:nvGrpSpPr>
        <p:grpSpPr>
          <a:xfrm>
            <a:off x="453421" y="722878"/>
            <a:ext cx="9297248" cy="5887480"/>
            <a:chOff x="595684" y="1261241"/>
            <a:chExt cx="6668461" cy="4352545"/>
          </a:xfrm>
        </p:grpSpPr>
        <p:sp>
          <p:nvSpPr>
            <p:cNvPr id="4" name="Window Body"/>
            <p:cNvSpPr/>
            <p:nvPr>
              <p:custDataLst>
                <p:tags r:id="rId2"/>
              </p:custDataLst>
            </p:nvPr>
          </p:nvSpPr>
          <p:spPr>
            <a:xfrm>
              <a:off x="595684" y="1656751"/>
              <a:ext cx="6668461" cy="395703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" name="Title Bar"/>
            <p:cNvSpPr/>
            <p:nvPr>
              <p:custDataLst>
                <p:tags r:id="rId3"/>
              </p:custDataLst>
            </p:nvPr>
          </p:nvSpPr>
          <p:spPr>
            <a:xfrm>
              <a:off x="595684" y="1261241"/>
              <a:ext cx="6668460" cy="39705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title;</a:t>
              </a:r>
              <a:r>
                <a:rPr lang="ko-KR" alt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altLang="ko-KR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ver3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" name="Menu Button"/>
            <p:cNvSpPr>
              <a:spLocks noChangeAspect="1" noEditPoints="1"/>
            </p:cNvSpPr>
            <p:nvPr>
              <p:custDataLst>
                <p:tags r:id="rId4"/>
              </p:custDataLst>
            </p:nvPr>
          </p:nvSpPr>
          <p:spPr bwMode="auto">
            <a:xfrm>
              <a:off x="7093525" y="1488617"/>
              <a:ext cx="107032" cy="83327"/>
            </a:xfrm>
            <a:custGeom>
              <a:avLst/>
              <a:gdLst>
                <a:gd name="T0" fmla="*/ 0 w 415"/>
                <a:gd name="T1" fmla="*/ 309 h 309"/>
                <a:gd name="T2" fmla="*/ 415 w 415"/>
                <a:gd name="T3" fmla="*/ 309 h 309"/>
                <a:gd name="T4" fmla="*/ 0 w 415"/>
                <a:gd name="T5" fmla="*/ 155 h 309"/>
                <a:gd name="T6" fmla="*/ 415 w 415"/>
                <a:gd name="T7" fmla="*/ 155 h 309"/>
                <a:gd name="T8" fmla="*/ 0 w 415"/>
                <a:gd name="T9" fmla="*/ 0 h 309"/>
                <a:gd name="T10" fmla="*/ 415 w 415"/>
                <a:gd name="T11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5" h="309">
                  <a:moveTo>
                    <a:pt x="0" y="309"/>
                  </a:moveTo>
                  <a:lnTo>
                    <a:pt x="415" y="309"/>
                  </a:lnTo>
                  <a:moveTo>
                    <a:pt x="0" y="155"/>
                  </a:moveTo>
                  <a:lnTo>
                    <a:pt x="415" y="155"/>
                  </a:lnTo>
                  <a:moveTo>
                    <a:pt x="0" y="0"/>
                  </a:moveTo>
                  <a:lnTo>
                    <a:pt x="415" y="0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" name="Close Button"/>
            <p:cNvSpPr>
              <a:spLocks noEditPoints="1"/>
            </p:cNvSpPr>
            <p:nvPr>
              <p:custDataLst>
                <p:tags r:id="rId5"/>
              </p:custDataLst>
            </p:nvPr>
          </p:nvSpPr>
          <p:spPr bwMode="auto">
            <a:xfrm>
              <a:off x="7112889" y="1313913"/>
              <a:ext cx="70595" cy="70417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noFill/>
            <a:ln w="9525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Address Box"/>
            <p:cNvSpPr/>
            <p:nvPr>
              <p:custDataLst>
                <p:tags r:id="rId6"/>
              </p:custDataLst>
            </p:nvPr>
          </p:nvSpPr>
          <p:spPr>
            <a:xfrm>
              <a:off x="1243300" y="1442400"/>
              <a:ext cx="5786634" cy="175761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237744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noProof="1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www.cozyhouzz.co.kr</a:t>
              </a:r>
              <a:endParaRPr lang="en-US" sz="900" noProof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" name="Document Icon"/>
            <p:cNvSpPr>
              <a:spLocks noChangeAspect="1" noEditPoints="1"/>
            </p:cNvSpPr>
            <p:nvPr>
              <p:custDataLst>
                <p:tags r:id="rId7"/>
              </p:custDataLst>
            </p:nvPr>
          </p:nvSpPr>
          <p:spPr bwMode="auto">
            <a:xfrm>
              <a:off x="1297901" y="1480988"/>
              <a:ext cx="67179" cy="98584"/>
            </a:xfrm>
            <a:custGeom>
              <a:avLst/>
              <a:gdLst>
                <a:gd name="T0" fmla="*/ 153 w 260"/>
                <a:gd name="T1" fmla="*/ 7 h 367"/>
                <a:gd name="T2" fmla="*/ 153 w 260"/>
                <a:gd name="T3" fmla="*/ 108 h 367"/>
                <a:gd name="T4" fmla="*/ 253 w 260"/>
                <a:gd name="T5" fmla="*/ 108 h 367"/>
                <a:gd name="T6" fmla="*/ 0 w 260"/>
                <a:gd name="T7" fmla="*/ 0 h 367"/>
                <a:gd name="T8" fmla="*/ 0 w 260"/>
                <a:gd name="T9" fmla="*/ 367 h 367"/>
                <a:gd name="T10" fmla="*/ 260 w 260"/>
                <a:gd name="T11" fmla="*/ 367 h 367"/>
                <a:gd name="T12" fmla="*/ 260 w 260"/>
                <a:gd name="T13" fmla="*/ 100 h 367"/>
                <a:gd name="T14" fmla="*/ 161 w 260"/>
                <a:gd name="T15" fmla="*/ 1 h 367"/>
                <a:gd name="T16" fmla="*/ 0 w 260"/>
                <a:gd name="T17" fmla="*/ 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0" h="367">
                  <a:moveTo>
                    <a:pt x="153" y="7"/>
                  </a:moveTo>
                  <a:lnTo>
                    <a:pt x="153" y="108"/>
                  </a:lnTo>
                  <a:lnTo>
                    <a:pt x="253" y="108"/>
                  </a:lnTo>
                  <a:moveTo>
                    <a:pt x="0" y="0"/>
                  </a:moveTo>
                  <a:lnTo>
                    <a:pt x="0" y="367"/>
                  </a:lnTo>
                  <a:lnTo>
                    <a:pt x="260" y="367"/>
                  </a:lnTo>
                  <a:lnTo>
                    <a:pt x="260" y="100"/>
                  </a:lnTo>
                  <a:lnTo>
                    <a:pt x="161" y="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10" name="Navigation Buttons"/>
            <p:cNvGrpSpPr/>
            <p:nvPr/>
          </p:nvGrpSpPr>
          <p:grpSpPr>
            <a:xfrm>
              <a:off x="685995" y="1466318"/>
              <a:ext cx="460012" cy="127924"/>
              <a:chOff x="685995" y="1466318"/>
              <a:chExt cx="460012" cy="127924"/>
            </a:xfrm>
          </p:grpSpPr>
          <p:sp>
            <p:nvSpPr>
              <p:cNvPr id="11" name="Back Button"/>
              <p:cNvSpPr>
                <a:spLocks noChangeAspect="1" noEditPoints="1"/>
              </p:cNvSpPr>
              <p:nvPr>
                <p:custDataLst>
                  <p:tags r:id="rId8"/>
                </p:custDataLst>
              </p:nvPr>
            </p:nvSpPr>
            <p:spPr bwMode="auto">
              <a:xfrm>
                <a:off x="685995" y="1485683"/>
                <a:ext cx="109308" cy="89195"/>
              </a:xfrm>
              <a:custGeom>
                <a:avLst/>
                <a:gdLst>
                  <a:gd name="T0" fmla="*/ 159 w 423"/>
                  <a:gd name="T1" fmla="*/ 332 h 332"/>
                  <a:gd name="T2" fmla="*/ 0 w 423"/>
                  <a:gd name="T3" fmla="*/ 166 h 332"/>
                  <a:gd name="T4" fmla="*/ 159 w 423"/>
                  <a:gd name="T5" fmla="*/ 0 h 332"/>
                  <a:gd name="T6" fmla="*/ 15 w 423"/>
                  <a:gd name="T7" fmla="*/ 166 h 332"/>
                  <a:gd name="T8" fmla="*/ 423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159" y="332"/>
                    </a:moveTo>
                    <a:lnTo>
                      <a:pt x="0" y="166"/>
                    </a:lnTo>
                    <a:lnTo>
                      <a:pt x="159" y="0"/>
                    </a:lnTo>
                    <a:moveTo>
                      <a:pt x="15" y="166"/>
                    </a:moveTo>
                    <a:lnTo>
                      <a:pt x="423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2" name="Forward Button"/>
              <p:cNvSpPr>
                <a:spLocks noChangeAspect="1" noEditPoint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859068" y="1485683"/>
                <a:ext cx="109310" cy="89195"/>
              </a:xfrm>
              <a:custGeom>
                <a:avLst/>
                <a:gdLst>
                  <a:gd name="T0" fmla="*/ 265 w 423"/>
                  <a:gd name="T1" fmla="*/ 0 h 332"/>
                  <a:gd name="T2" fmla="*/ 423 w 423"/>
                  <a:gd name="T3" fmla="*/ 166 h 332"/>
                  <a:gd name="T4" fmla="*/ 265 w 423"/>
                  <a:gd name="T5" fmla="*/ 332 h 332"/>
                  <a:gd name="T6" fmla="*/ 408 w 423"/>
                  <a:gd name="T7" fmla="*/ 166 h 332"/>
                  <a:gd name="T8" fmla="*/ 0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265" y="0"/>
                    </a:moveTo>
                    <a:lnTo>
                      <a:pt x="423" y="166"/>
                    </a:lnTo>
                    <a:lnTo>
                      <a:pt x="265" y="332"/>
                    </a:lnTo>
                    <a:moveTo>
                      <a:pt x="408" y="166"/>
                    </a:moveTo>
                    <a:lnTo>
                      <a:pt x="0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" name="Reload Button"/>
              <p:cNvSpPr>
                <a:spLocks noChangeAspect="1" noEditPoint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1032143" y="1466318"/>
                <a:ext cx="113864" cy="127924"/>
              </a:xfrm>
              <a:custGeom>
                <a:avLst/>
                <a:gdLst>
                  <a:gd name="T0" fmla="*/ 441 w 441"/>
                  <a:gd name="T1" fmla="*/ 7 h 474"/>
                  <a:gd name="T2" fmla="*/ 441 w 441"/>
                  <a:gd name="T3" fmla="*/ 144 h 474"/>
                  <a:gd name="T4" fmla="*/ 296 w 441"/>
                  <a:gd name="T5" fmla="*/ 144 h 474"/>
                  <a:gd name="T6" fmla="*/ 438 w 441"/>
                  <a:gd name="T7" fmla="*/ 309 h 474"/>
                  <a:gd name="T8" fmla="*/ 166 w 441"/>
                  <a:gd name="T9" fmla="*/ 434 h 474"/>
                  <a:gd name="T10" fmla="*/ 41 w 441"/>
                  <a:gd name="T11" fmla="*/ 162 h 474"/>
                  <a:gd name="T12" fmla="*/ 313 w 441"/>
                  <a:gd name="T13" fmla="*/ 37 h 474"/>
                  <a:gd name="T14" fmla="*/ 428 w 441"/>
                  <a:gd name="T15" fmla="*/ 139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41" h="474">
                    <a:moveTo>
                      <a:pt x="441" y="7"/>
                    </a:moveTo>
                    <a:lnTo>
                      <a:pt x="441" y="144"/>
                    </a:lnTo>
                    <a:lnTo>
                      <a:pt x="296" y="144"/>
                    </a:lnTo>
                    <a:moveTo>
                      <a:pt x="438" y="309"/>
                    </a:moveTo>
                    <a:cubicBezTo>
                      <a:pt x="397" y="418"/>
                      <a:pt x="276" y="474"/>
                      <a:pt x="166" y="434"/>
                    </a:cubicBezTo>
                    <a:cubicBezTo>
                      <a:pt x="56" y="393"/>
                      <a:pt x="0" y="271"/>
                      <a:pt x="41" y="162"/>
                    </a:cubicBezTo>
                    <a:cubicBezTo>
                      <a:pt x="82" y="52"/>
                      <a:pt x="202" y="0"/>
                      <a:pt x="313" y="37"/>
                    </a:cubicBezTo>
                    <a:cubicBezTo>
                      <a:pt x="357" y="51"/>
                      <a:pt x="398" y="91"/>
                      <a:pt x="428" y="139"/>
                    </a:cubicBezTo>
                  </a:path>
                </a:pathLst>
              </a:custGeom>
              <a:noFill/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pic>
        <p:nvPicPr>
          <p:cNvPr id="17" name="그림 16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5379" y="1740346"/>
            <a:ext cx="5305289" cy="4873981"/>
          </a:xfrm>
          <a:prstGeom prst="rect">
            <a:avLst/>
          </a:prstGeom>
        </p:spPr>
      </p:pic>
      <p:cxnSp>
        <p:nvCxnSpPr>
          <p:cNvPr id="26" name="직선 화살표 연결선 25"/>
          <p:cNvCxnSpPr/>
          <p:nvPr/>
        </p:nvCxnSpPr>
        <p:spPr>
          <a:xfrm flipV="1">
            <a:off x="3930162" y="455384"/>
            <a:ext cx="2969128" cy="10217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6929519" y="50447"/>
            <a:ext cx="15386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Tap.html</a:t>
            </a:r>
          </a:p>
          <a:p>
            <a:r>
              <a:rPr lang="en-US" altLang="ko-KR" dirty="0" smtClean="0"/>
              <a:t>Bolg.html </a:t>
            </a: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313" y="2228888"/>
            <a:ext cx="1867883" cy="1689450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105" y="6215122"/>
            <a:ext cx="2224454" cy="395236"/>
          </a:xfrm>
          <a:prstGeom prst="rect">
            <a:avLst/>
          </a:prstGeom>
        </p:spPr>
      </p:pic>
      <p:sp>
        <p:nvSpPr>
          <p:cNvPr id="32" name="직사각형 31"/>
          <p:cNvSpPr/>
          <p:nvPr/>
        </p:nvSpPr>
        <p:spPr>
          <a:xfrm>
            <a:off x="9909105" y="99051"/>
            <a:ext cx="2224875" cy="50321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100" b="1" dirty="0" smtClean="0">
                <a:solidFill>
                  <a:schemeClr val="tx1">
                    <a:lumMod val="85000"/>
                    <a:lumOff val="15000"/>
                  </a:schemeClr>
                </a:solidFill>
                <a:hlinkClick r:id="rId15"/>
              </a:rPr>
              <a:t>&lt;</a:t>
            </a:r>
            <a:r>
              <a:rPr lang="ko-KR" altLang="en-US" sz="1100" b="1" dirty="0" smtClean="0">
                <a:solidFill>
                  <a:schemeClr val="tx1">
                    <a:lumMod val="85000"/>
                    <a:lumOff val="15000"/>
                  </a:schemeClr>
                </a:solidFill>
                <a:hlinkClick r:id="rId15"/>
              </a:rPr>
              <a:t>참고사항</a:t>
            </a:r>
            <a:r>
              <a:rPr lang="en-US" altLang="ko-KR" sz="1100" b="1" dirty="0" smtClean="0">
                <a:solidFill>
                  <a:schemeClr val="tx1">
                    <a:lumMod val="85000"/>
                    <a:lumOff val="15000"/>
                  </a:schemeClr>
                </a:solidFill>
                <a:hlinkClick r:id="rId15"/>
              </a:rPr>
              <a:t>&gt;</a:t>
            </a:r>
          </a:p>
          <a:p>
            <a:endParaRPr lang="en-US" altLang="ko-KR" sz="1000" b="1" dirty="0">
              <a:hlinkClick r:id="rId15"/>
            </a:endParaRPr>
          </a:p>
          <a:p>
            <a:r>
              <a:rPr lang="ko-KR" altLang="en-US" sz="1000" b="1" dirty="0" smtClean="0">
                <a:hlinkClick r:id="rId15"/>
              </a:rPr>
              <a:t>http</a:t>
            </a:r>
            <a:r>
              <a:rPr lang="ko-KR" altLang="en-US" sz="1000" b="1" dirty="0">
                <a:hlinkClick r:id="rId15"/>
              </a:rPr>
              <a:t>://apis.map.daum.net</a:t>
            </a:r>
            <a:r>
              <a:rPr lang="ko-KR" altLang="en-US" sz="1000" b="1" dirty="0" smtClean="0">
                <a:hlinkClick r:id="rId15"/>
              </a:rPr>
              <a:t>/</a:t>
            </a:r>
            <a:endParaRPr lang="en-US" altLang="ko-KR" sz="1000" b="1" dirty="0" smtClean="0"/>
          </a:p>
          <a:p>
            <a:r>
              <a:rPr lang="en-US" altLang="ko-KR" sz="1000" b="1" dirty="0" smtClean="0"/>
              <a:t>Daum </a:t>
            </a:r>
            <a:r>
              <a:rPr lang="ko-KR" altLang="en-US" sz="1000" b="1" dirty="0" smtClean="0"/>
              <a:t>지도 </a:t>
            </a:r>
            <a:r>
              <a:rPr lang="en-US" altLang="ko-KR" sz="1000" b="1" dirty="0" smtClean="0"/>
              <a:t>api </a:t>
            </a:r>
            <a:r>
              <a:rPr lang="ko-KR" altLang="en-US" sz="1000" b="1" dirty="0" smtClean="0"/>
              <a:t>사용</a:t>
            </a:r>
            <a:endParaRPr lang="en-US" altLang="ko-KR" sz="1000" b="1" dirty="0" smtClean="0"/>
          </a:p>
          <a:p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ko-KR" altLang="en-US" sz="1000" b="1" dirty="0" smtClean="0"/>
              <a:t>절반은 일반 </a:t>
            </a:r>
            <a:r>
              <a:rPr lang="en-US" altLang="ko-KR" sz="1000" b="1" dirty="0" smtClean="0"/>
              <a:t>Grid, </a:t>
            </a:r>
            <a:r>
              <a:rPr lang="ko-KR" altLang="en-US" sz="1000" b="1" dirty="0" smtClean="0"/>
              <a:t>절반은 </a:t>
            </a:r>
            <a:r>
              <a:rPr lang="en-US" altLang="ko-KR" sz="1000" b="1" dirty="0" smtClean="0"/>
              <a:t>Map API </a:t>
            </a:r>
            <a:r>
              <a:rPr lang="ko-KR" altLang="en-US" sz="1000" b="1" dirty="0" smtClean="0"/>
              <a:t>이용</a:t>
            </a:r>
            <a:endParaRPr lang="en-US" altLang="ko-KR" sz="1000" b="1" dirty="0" smtClean="0"/>
          </a:p>
          <a:p>
            <a:pPr marL="171450" indent="-171450">
              <a:buFontTx/>
              <a:buChar char="-"/>
            </a:pPr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ko-KR" altLang="en-US" sz="1000" b="1" dirty="0" err="1" smtClean="0"/>
              <a:t>방종류</a:t>
            </a:r>
            <a:r>
              <a:rPr lang="en-US" altLang="ko-KR" sz="1000" b="1" dirty="0" smtClean="0"/>
              <a:t>(</a:t>
            </a:r>
            <a:r>
              <a:rPr lang="ko-KR" altLang="en-US" sz="1000" b="1" dirty="0" smtClean="0"/>
              <a:t>타입</a:t>
            </a:r>
            <a:r>
              <a:rPr lang="en-US" altLang="ko-KR" sz="1000" b="1" dirty="0" smtClean="0"/>
              <a:t>)</a:t>
            </a:r>
            <a:r>
              <a:rPr lang="ko-KR" altLang="en-US" sz="1000" b="1" dirty="0" smtClean="0"/>
              <a:t>에 따라 색깔이 다르면 좋을 것 같다</a:t>
            </a:r>
            <a:r>
              <a:rPr lang="en-US" altLang="ko-KR" sz="1000" b="1" dirty="0" smtClean="0"/>
              <a:t>.</a:t>
            </a:r>
            <a:r>
              <a:rPr lang="ko-KR" altLang="en-US" sz="1000" b="1" dirty="0" smtClean="0"/>
              <a:t> </a:t>
            </a:r>
            <a:endParaRPr lang="en-US" altLang="ko-KR" sz="1000" b="1" dirty="0" smtClean="0"/>
          </a:p>
          <a:p>
            <a:pPr marL="171450" indent="-171450">
              <a:buFontTx/>
              <a:buChar char="-"/>
            </a:pPr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ko-KR" altLang="en-US" sz="1000" b="1" dirty="0" smtClean="0"/>
              <a:t>공감</a:t>
            </a:r>
            <a:r>
              <a:rPr lang="en-US" altLang="ko-KR" sz="1000" b="1" dirty="0" smtClean="0"/>
              <a:t>(like), </a:t>
            </a:r>
            <a:r>
              <a:rPr lang="ko-KR" altLang="en-US" sz="1000" b="1" dirty="0" err="1" smtClean="0"/>
              <a:t>비공감</a:t>
            </a:r>
            <a:r>
              <a:rPr lang="en-US" altLang="ko-KR" sz="1000" b="1" dirty="0" smtClean="0"/>
              <a:t>(unlike)</a:t>
            </a:r>
          </a:p>
          <a:p>
            <a:pPr marL="171450" indent="-171450">
              <a:buFontTx/>
              <a:buChar char="-"/>
            </a:pPr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en-US" altLang="ko-KR" sz="1000" b="1" dirty="0" smtClean="0"/>
              <a:t>“</a:t>
            </a:r>
            <a:r>
              <a:rPr lang="ko-KR" altLang="en-US" sz="1000" b="1" dirty="0" smtClean="0"/>
              <a:t>제목</a:t>
            </a:r>
            <a:r>
              <a:rPr lang="en-US" altLang="ko-KR" sz="1000" b="1" dirty="0" smtClean="0"/>
              <a:t>”</a:t>
            </a:r>
            <a:r>
              <a:rPr lang="ko-KR" altLang="en-US" sz="1000" b="1" dirty="0" smtClean="0"/>
              <a:t>은 있으면 보여주고</a:t>
            </a:r>
            <a:r>
              <a:rPr lang="en-US" altLang="ko-KR" sz="1000" b="1" dirty="0" smtClean="0"/>
              <a:t>, </a:t>
            </a:r>
            <a:r>
              <a:rPr lang="ko-KR" altLang="en-US" sz="1000" b="1" dirty="0" smtClean="0"/>
              <a:t>없으면 안보여주기</a:t>
            </a:r>
            <a:endParaRPr lang="en-US" altLang="ko-KR" sz="1000" b="1" dirty="0" smtClean="0"/>
          </a:p>
          <a:p>
            <a:pPr marL="171450" indent="-171450">
              <a:buFontTx/>
              <a:buChar char="-"/>
            </a:pPr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ko-KR" altLang="en-US" sz="1000" b="1" dirty="0" err="1" smtClean="0"/>
              <a:t>썸네일</a:t>
            </a:r>
            <a:r>
              <a:rPr lang="ko-KR" altLang="en-US" sz="1000" b="1" dirty="0" smtClean="0"/>
              <a:t> 이미지를 세로로 긴 이미지를 보여주면 어떨까</a:t>
            </a:r>
            <a:r>
              <a:rPr lang="en-US" altLang="ko-KR" sz="1000" b="1" dirty="0" smtClean="0"/>
              <a:t>??</a:t>
            </a:r>
          </a:p>
          <a:p>
            <a:endParaRPr lang="en-US" altLang="ko-KR" sz="1000" b="1" dirty="0" smtClean="0"/>
          </a:p>
          <a:p>
            <a:pPr marL="171450" indent="-171450">
              <a:buFontTx/>
              <a:buChar char="-"/>
            </a:pPr>
            <a:r>
              <a:rPr lang="ko-KR" altLang="en-US" sz="1000" b="1" dirty="0" smtClean="0"/>
              <a:t>방 종류 </a:t>
            </a:r>
            <a:r>
              <a:rPr lang="en-US" altLang="ko-KR" sz="1000" b="1" dirty="0" smtClean="0"/>
              <a:t>: </a:t>
            </a:r>
            <a:r>
              <a:rPr lang="ko-KR" altLang="en-US" sz="1000" b="1" dirty="0" smtClean="0"/>
              <a:t>원룸</a:t>
            </a:r>
            <a:r>
              <a:rPr lang="en-US" altLang="ko-KR" sz="1000" b="1" dirty="0" smtClean="0"/>
              <a:t>, </a:t>
            </a:r>
            <a:r>
              <a:rPr lang="ko-KR" altLang="en-US" sz="1000" b="1" dirty="0" err="1" smtClean="0"/>
              <a:t>투룸</a:t>
            </a:r>
            <a:r>
              <a:rPr lang="en-US" altLang="ko-KR" sz="1000" b="1" dirty="0" smtClean="0"/>
              <a:t>, </a:t>
            </a:r>
            <a:r>
              <a:rPr lang="ko-KR" altLang="en-US" sz="1000" b="1" dirty="0" err="1" smtClean="0"/>
              <a:t>쓰리룸</a:t>
            </a:r>
            <a:r>
              <a:rPr lang="en-US" altLang="ko-KR" sz="1000" b="1" dirty="0" smtClean="0"/>
              <a:t>, </a:t>
            </a:r>
            <a:r>
              <a:rPr lang="ko-KR" altLang="en-US" sz="1000" b="1" dirty="0" smtClean="0"/>
              <a:t>오피스텔</a:t>
            </a:r>
            <a:r>
              <a:rPr lang="en-US" altLang="ko-KR" sz="1000" b="1" dirty="0" smtClean="0"/>
              <a:t>, </a:t>
            </a:r>
            <a:r>
              <a:rPr lang="ko-KR" altLang="en-US" sz="1000" b="1" dirty="0" smtClean="0"/>
              <a:t>아파트</a:t>
            </a:r>
            <a:endParaRPr lang="en-US" altLang="ko-KR" sz="1000" b="1" dirty="0" smtClean="0"/>
          </a:p>
          <a:p>
            <a:pPr marL="171450" indent="-171450">
              <a:buFontTx/>
              <a:buChar char="-"/>
            </a:pPr>
            <a:r>
              <a:rPr lang="ko-KR" altLang="en-US" sz="1000" b="1" dirty="0" smtClean="0"/>
              <a:t>보증금 가격 </a:t>
            </a:r>
            <a:r>
              <a:rPr lang="en-US" altLang="ko-KR" sz="1000" b="1" dirty="0" smtClean="0"/>
              <a:t>: “</a:t>
            </a:r>
            <a:r>
              <a:rPr lang="ko-KR" altLang="en-US" sz="1000" b="1" dirty="0" smtClean="0"/>
              <a:t>만원</a:t>
            </a:r>
            <a:r>
              <a:rPr lang="en-US" altLang="ko-KR" sz="1000" b="1" dirty="0" smtClean="0"/>
              <a:t>＂</a:t>
            </a:r>
            <a:r>
              <a:rPr lang="ko-KR" altLang="en-US" sz="1000" b="1" dirty="0" smtClean="0"/>
              <a:t>단위</a:t>
            </a:r>
            <a:endParaRPr lang="en-US" altLang="ko-KR" sz="1000" b="1" dirty="0" smtClean="0"/>
          </a:p>
          <a:p>
            <a:pPr marL="171450" indent="-171450">
              <a:buFontTx/>
              <a:buChar char="-"/>
            </a:pPr>
            <a:r>
              <a:rPr lang="ko-KR" altLang="en-US" sz="1000" b="1" dirty="0" smtClean="0"/>
              <a:t>월세 </a:t>
            </a:r>
            <a:r>
              <a:rPr lang="en-US" altLang="ko-KR" sz="1000" b="1" dirty="0" smtClean="0"/>
              <a:t>: “</a:t>
            </a:r>
            <a:r>
              <a:rPr lang="ko-KR" altLang="en-US" sz="1000" b="1" dirty="0" smtClean="0"/>
              <a:t>만원</a:t>
            </a:r>
            <a:r>
              <a:rPr lang="en-US" altLang="ko-KR" sz="1000" b="1" dirty="0" smtClean="0"/>
              <a:t>＂</a:t>
            </a:r>
            <a:r>
              <a:rPr lang="ko-KR" altLang="en-US" sz="1000" b="1" dirty="0" smtClean="0"/>
              <a:t>단위</a:t>
            </a:r>
            <a:endParaRPr lang="en-US" altLang="ko-KR" sz="1000" b="1" dirty="0" smtClean="0"/>
          </a:p>
          <a:p>
            <a:pPr marL="171450" indent="-171450">
              <a:buFontTx/>
              <a:buChar char="-"/>
            </a:pPr>
            <a:r>
              <a:rPr lang="ko-KR" altLang="en-US" sz="1000" b="1" dirty="0" smtClean="0"/>
              <a:t>추가옵션 </a:t>
            </a:r>
            <a:r>
              <a:rPr lang="en-US" altLang="ko-KR" sz="1000" b="1" dirty="0" smtClean="0"/>
              <a:t>: </a:t>
            </a:r>
            <a:r>
              <a:rPr lang="ko-KR" altLang="en-US" sz="1000" b="1" dirty="0" smtClean="0"/>
              <a:t>도시가스</a:t>
            </a:r>
            <a:r>
              <a:rPr lang="en-US" altLang="ko-KR" sz="1000" b="1" dirty="0" smtClean="0"/>
              <a:t>, </a:t>
            </a:r>
            <a:r>
              <a:rPr lang="ko-KR" altLang="en-US" sz="1000" b="1" dirty="0" smtClean="0"/>
              <a:t>심야전기</a:t>
            </a:r>
            <a:r>
              <a:rPr lang="en-US" altLang="ko-KR" sz="1000" b="1" dirty="0" smtClean="0"/>
              <a:t>,</a:t>
            </a:r>
            <a:r>
              <a:rPr lang="ko-KR" altLang="en-US" sz="1000" b="1" dirty="0" smtClean="0"/>
              <a:t>단기임대</a:t>
            </a:r>
            <a:r>
              <a:rPr lang="en-US" altLang="ko-KR" sz="1000" b="1" dirty="0" smtClean="0"/>
              <a:t>, </a:t>
            </a:r>
            <a:r>
              <a:rPr lang="ko-KR" altLang="en-US" sz="1000" b="1" dirty="0" err="1" smtClean="0"/>
              <a:t>반지하</a:t>
            </a:r>
            <a:r>
              <a:rPr lang="en-US" altLang="ko-KR" sz="1000" b="1" dirty="0" smtClean="0"/>
              <a:t>, 1~3</a:t>
            </a:r>
            <a:r>
              <a:rPr lang="ko-KR" altLang="en-US" sz="1000" b="1" dirty="0" smtClean="0"/>
              <a:t>층</a:t>
            </a:r>
            <a:r>
              <a:rPr lang="en-US" altLang="ko-KR" sz="1000" b="1" dirty="0" smtClean="0"/>
              <a:t>, 4</a:t>
            </a:r>
            <a:r>
              <a:rPr lang="ko-KR" altLang="en-US" sz="1000" b="1" dirty="0" err="1" smtClean="0"/>
              <a:t>층이상</a:t>
            </a:r>
            <a:endParaRPr lang="en-US" altLang="ko-KR" sz="1000" b="1" dirty="0" smtClean="0"/>
          </a:p>
          <a:p>
            <a:pPr marL="171450" indent="-171450">
              <a:buFontTx/>
              <a:buChar char="-"/>
            </a:pPr>
            <a:endParaRPr lang="en-US" altLang="ko-KR" sz="1000" b="1" dirty="0"/>
          </a:p>
          <a:p>
            <a:r>
              <a:rPr lang="en-US" altLang="ko-KR" sz="1000" b="1" dirty="0"/>
              <a:t>“</a:t>
            </a:r>
            <a:r>
              <a:rPr lang="ko-KR" altLang="en-US" sz="1000" b="1" dirty="0" err="1"/>
              <a:t>클릭시</a:t>
            </a:r>
            <a:r>
              <a:rPr lang="ko-KR" altLang="en-US" sz="1000" b="1" dirty="0"/>
              <a:t> </a:t>
            </a:r>
            <a:r>
              <a:rPr lang="ko-KR" altLang="en-US" sz="1000" b="1" dirty="0" err="1"/>
              <a:t>새창을</a:t>
            </a:r>
            <a:r>
              <a:rPr lang="ko-KR" altLang="en-US" sz="1000" b="1" dirty="0"/>
              <a:t> 띄워서 상세보기 페이지로 이동</a:t>
            </a:r>
            <a:r>
              <a:rPr lang="en-US" altLang="ko-KR" sz="1000" b="1" dirty="0"/>
              <a:t>＂</a:t>
            </a:r>
          </a:p>
          <a:p>
            <a:pPr marL="171450" indent="-171450">
              <a:buFontTx/>
              <a:buChar char="-"/>
            </a:pPr>
            <a:endParaRPr lang="en-US" altLang="ko-KR" sz="1000" b="1" dirty="0"/>
          </a:p>
          <a:p>
            <a:pPr marL="171450" indent="-171450">
              <a:buFontTx/>
              <a:buChar char="-"/>
            </a:pPr>
            <a:endParaRPr lang="en-US" altLang="ko-KR" sz="1000" b="1" dirty="0" smtClean="0"/>
          </a:p>
        </p:txBody>
      </p:sp>
      <p:sp>
        <p:nvSpPr>
          <p:cNvPr id="33" name="TextBox 32"/>
          <p:cNvSpPr txBox="1"/>
          <p:nvPr/>
        </p:nvSpPr>
        <p:spPr>
          <a:xfrm>
            <a:off x="3851577" y="6028471"/>
            <a:ext cx="2157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navigation.html</a:t>
            </a:r>
            <a:endParaRPr lang="ko-KR" altLang="en-US" dirty="0"/>
          </a:p>
        </p:txBody>
      </p:sp>
      <p:cxnSp>
        <p:nvCxnSpPr>
          <p:cNvPr id="35" name="직선 화살표 연결선 34"/>
          <p:cNvCxnSpPr>
            <a:stCxn id="31" idx="3"/>
          </p:cNvCxnSpPr>
          <p:nvPr/>
        </p:nvCxnSpPr>
        <p:spPr>
          <a:xfrm flipV="1">
            <a:off x="3541559" y="6211152"/>
            <a:ext cx="271162" cy="2015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그룹 20"/>
          <p:cNvGrpSpPr/>
          <p:nvPr/>
        </p:nvGrpSpPr>
        <p:grpSpPr>
          <a:xfrm>
            <a:off x="521084" y="3344213"/>
            <a:ext cx="1548121" cy="558127"/>
            <a:chOff x="471005" y="2714625"/>
            <a:chExt cx="2877033" cy="437500"/>
          </a:xfrm>
        </p:grpSpPr>
        <p:sp>
          <p:nvSpPr>
            <p:cNvPr id="16" name="직사각형 15"/>
            <p:cNvSpPr/>
            <p:nvPr/>
          </p:nvSpPr>
          <p:spPr>
            <a:xfrm>
              <a:off x="471005" y="2714625"/>
              <a:ext cx="2877033" cy="16668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dirty="0" smtClean="0"/>
                <a:t>주소</a:t>
              </a:r>
              <a:endParaRPr lang="ko-KR" altLang="en-US" sz="800" dirty="0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486766" y="2916610"/>
              <a:ext cx="821910" cy="119497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err="1" smtClean="0"/>
                <a:t>방종류</a:t>
              </a:r>
              <a:endParaRPr lang="ko-KR" altLang="en-US" sz="500" dirty="0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1314270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smtClean="0"/>
                <a:t>보증금</a:t>
              </a:r>
              <a:endParaRPr lang="ko-KR" altLang="en-US" sz="500" dirty="0"/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2095664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smtClean="0"/>
                <a:t>월세</a:t>
              </a:r>
              <a:endParaRPr lang="ko-KR" altLang="en-US" sz="500" dirty="0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525940" y="3083783"/>
              <a:ext cx="615373" cy="683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23" name="모서리가 둥근 직사각형 22"/>
          <p:cNvSpPr/>
          <p:nvPr/>
        </p:nvSpPr>
        <p:spPr>
          <a:xfrm>
            <a:off x="502384" y="3106855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/>
              <a:t>제목</a:t>
            </a:r>
            <a:endParaRPr lang="ko-KR" altLang="en-US" sz="800" dirty="0"/>
          </a:p>
        </p:txBody>
      </p:sp>
      <p:cxnSp>
        <p:nvCxnSpPr>
          <p:cNvPr id="51" name="직선 화살표 연결선 50"/>
          <p:cNvCxnSpPr/>
          <p:nvPr/>
        </p:nvCxnSpPr>
        <p:spPr>
          <a:xfrm>
            <a:off x="3541559" y="6478779"/>
            <a:ext cx="350774" cy="3987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3851576" y="6698879"/>
            <a:ext cx="41596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Pagination </a:t>
            </a:r>
            <a:r>
              <a:rPr lang="en-US" altLang="ko-KR" smtClean="0"/>
              <a:t>plugin </a:t>
            </a:r>
            <a:r>
              <a:rPr lang="ko-KR" altLang="en-US" dirty="0" smtClean="0"/>
              <a:t>이용하면 </a:t>
            </a:r>
            <a:r>
              <a:rPr lang="ko-KR" altLang="en-US" dirty="0" err="1" smtClean="0"/>
              <a:t>편할듯</a:t>
            </a:r>
            <a:endParaRPr lang="ko-KR" altLang="en-US" dirty="0"/>
          </a:p>
        </p:txBody>
      </p:sp>
      <p:sp>
        <p:nvSpPr>
          <p:cNvPr id="71" name="모서리가 둥근 직사각형 70"/>
          <p:cNvSpPr/>
          <p:nvPr/>
        </p:nvSpPr>
        <p:spPr>
          <a:xfrm>
            <a:off x="754915" y="2554527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 smtClean="0"/>
              <a:t>썸네일</a:t>
            </a:r>
            <a:r>
              <a:rPr lang="ko-KR" altLang="en-US" sz="800" dirty="0" smtClean="0"/>
              <a:t> 이미지</a:t>
            </a:r>
            <a:endParaRPr lang="ko-KR" altLang="en-US" sz="800" dirty="0"/>
          </a:p>
        </p:txBody>
      </p:sp>
      <p:pic>
        <p:nvPicPr>
          <p:cNvPr id="49" name="그림 48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5361" y="2222710"/>
            <a:ext cx="1867883" cy="1689450"/>
          </a:xfrm>
          <a:prstGeom prst="rect">
            <a:avLst/>
          </a:prstGeom>
        </p:spPr>
      </p:pic>
      <p:grpSp>
        <p:nvGrpSpPr>
          <p:cNvPr id="50" name="그룹 49"/>
          <p:cNvGrpSpPr/>
          <p:nvPr/>
        </p:nvGrpSpPr>
        <p:grpSpPr>
          <a:xfrm>
            <a:off x="2503200" y="3377968"/>
            <a:ext cx="1548121" cy="558127"/>
            <a:chOff x="471005" y="2714625"/>
            <a:chExt cx="2877033" cy="437500"/>
          </a:xfrm>
        </p:grpSpPr>
        <p:sp>
          <p:nvSpPr>
            <p:cNvPr id="52" name="직사각형 51"/>
            <p:cNvSpPr/>
            <p:nvPr/>
          </p:nvSpPr>
          <p:spPr>
            <a:xfrm>
              <a:off x="471005" y="2714625"/>
              <a:ext cx="2877033" cy="16668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dirty="0" smtClean="0"/>
                <a:t>주소</a:t>
              </a:r>
              <a:endParaRPr lang="ko-KR" altLang="en-US" sz="800" dirty="0"/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486766" y="2916610"/>
              <a:ext cx="821910" cy="11949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err="1" smtClean="0"/>
                <a:t>방종류</a:t>
              </a:r>
              <a:endParaRPr lang="ko-KR" altLang="en-US" sz="500" dirty="0"/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1314270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smtClean="0"/>
                <a:t>보증금</a:t>
              </a:r>
              <a:endParaRPr lang="ko-KR" altLang="en-US" sz="500" dirty="0"/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2095664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smtClean="0"/>
                <a:t>월세</a:t>
              </a:r>
              <a:endParaRPr lang="ko-KR" altLang="en-US" sz="500" dirty="0"/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525940" y="3083783"/>
              <a:ext cx="615373" cy="683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60" name="모서리가 둥근 직사각형 59"/>
          <p:cNvSpPr/>
          <p:nvPr/>
        </p:nvSpPr>
        <p:spPr>
          <a:xfrm>
            <a:off x="2484500" y="3140610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/>
              <a:t>제목</a:t>
            </a:r>
            <a:endParaRPr lang="ko-KR" altLang="en-US" sz="800" dirty="0"/>
          </a:p>
        </p:txBody>
      </p:sp>
      <p:pic>
        <p:nvPicPr>
          <p:cNvPr id="62" name="그림 61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336" y="4275543"/>
            <a:ext cx="1867883" cy="1689450"/>
          </a:xfrm>
          <a:prstGeom prst="rect">
            <a:avLst/>
          </a:prstGeom>
        </p:spPr>
      </p:pic>
      <p:grpSp>
        <p:nvGrpSpPr>
          <p:cNvPr id="63" name="그룹 62"/>
          <p:cNvGrpSpPr/>
          <p:nvPr/>
        </p:nvGrpSpPr>
        <p:grpSpPr>
          <a:xfrm>
            <a:off x="519854" y="5395141"/>
            <a:ext cx="1548121" cy="558127"/>
            <a:chOff x="471005" y="2714625"/>
            <a:chExt cx="2877033" cy="437500"/>
          </a:xfrm>
        </p:grpSpPr>
        <p:sp>
          <p:nvSpPr>
            <p:cNvPr id="64" name="직사각형 63"/>
            <p:cNvSpPr/>
            <p:nvPr/>
          </p:nvSpPr>
          <p:spPr>
            <a:xfrm>
              <a:off x="471005" y="2714625"/>
              <a:ext cx="2877033" cy="16668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dirty="0" smtClean="0"/>
                <a:t>주소</a:t>
              </a:r>
              <a:endParaRPr lang="ko-KR" altLang="en-US" sz="800" dirty="0"/>
            </a:p>
          </p:txBody>
        </p:sp>
        <p:sp>
          <p:nvSpPr>
            <p:cNvPr id="65" name="직사각형 64"/>
            <p:cNvSpPr/>
            <p:nvPr/>
          </p:nvSpPr>
          <p:spPr>
            <a:xfrm>
              <a:off x="486766" y="2916610"/>
              <a:ext cx="821910" cy="11949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err="1" smtClean="0"/>
                <a:t>방종류</a:t>
              </a:r>
              <a:endParaRPr lang="ko-KR" altLang="en-US" sz="500" dirty="0"/>
            </a:p>
          </p:txBody>
        </p:sp>
        <p:sp>
          <p:nvSpPr>
            <p:cNvPr id="66" name="직사각형 65"/>
            <p:cNvSpPr/>
            <p:nvPr/>
          </p:nvSpPr>
          <p:spPr>
            <a:xfrm>
              <a:off x="1314270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smtClean="0"/>
                <a:t>보증금</a:t>
              </a:r>
              <a:endParaRPr lang="ko-KR" altLang="en-US" sz="500" dirty="0"/>
            </a:p>
          </p:txBody>
        </p:sp>
        <p:sp>
          <p:nvSpPr>
            <p:cNvPr id="72" name="직사각형 71"/>
            <p:cNvSpPr/>
            <p:nvPr/>
          </p:nvSpPr>
          <p:spPr>
            <a:xfrm>
              <a:off x="2095664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smtClean="0"/>
                <a:t>월세</a:t>
              </a:r>
              <a:endParaRPr lang="ko-KR" altLang="en-US" sz="500" dirty="0"/>
            </a:p>
          </p:txBody>
        </p:sp>
        <p:sp>
          <p:nvSpPr>
            <p:cNvPr id="73" name="직사각형 72"/>
            <p:cNvSpPr/>
            <p:nvPr/>
          </p:nvSpPr>
          <p:spPr>
            <a:xfrm>
              <a:off x="525940" y="3083783"/>
              <a:ext cx="615373" cy="683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74" name="모서리가 둥근 직사각형 73"/>
          <p:cNvSpPr/>
          <p:nvPr/>
        </p:nvSpPr>
        <p:spPr>
          <a:xfrm>
            <a:off x="501154" y="5157783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/>
              <a:t>제목</a:t>
            </a:r>
            <a:endParaRPr lang="ko-KR" altLang="en-US" sz="800" dirty="0"/>
          </a:p>
        </p:txBody>
      </p:sp>
      <p:sp>
        <p:nvSpPr>
          <p:cNvPr id="77" name="모서리가 둥근 직사각형 76"/>
          <p:cNvSpPr/>
          <p:nvPr/>
        </p:nvSpPr>
        <p:spPr>
          <a:xfrm>
            <a:off x="753685" y="4605455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 smtClean="0"/>
              <a:t>썸네일</a:t>
            </a:r>
            <a:r>
              <a:rPr lang="ko-KR" altLang="en-US" sz="800" dirty="0" smtClean="0"/>
              <a:t> 이미지</a:t>
            </a:r>
            <a:endParaRPr lang="ko-KR" altLang="en-US" sz="800" dirty="0"/>
          </a:p>
        </p:txBody>
      </p:sp>
      <p:pic>
        <p:nvPicPr>
          <p:cNvPr id="80" name="그림 79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285" y="4275543"/>
            <a:ext cx="1867883" cy="1689450"/>
          </a:xfrm>
          <a:prstGeom prst="rect">
            <a:avLst/>
          </a:prstGeom>
        </p:spPr>
      </p:pic>
      <p:grpSp>
        <p:nvGrpSpPr>
          <p:cNvPr id="81" name="그룹 80"/>
          <p:cNvGrpSpPr/>
          <p:nvPr/>
        </p:nvGrpSpPr>
        <p:grpSpPr>
          <a:xfrm>
            <a:off x="2516803" y="5395141"/>
            <a:ext cx="1548121" cy="558127"/>
            <a:chOff x="471005" y="2714625"/>
            <a:chExt cx="2877033" cy="437500"/>
          </a:xfrm>
        </p:grpSpPr>
        <p:sp>
          <p:nvSpPr>
            <p:cNvPr id="82" name="직사각형 81"/>
            <p:cNvSpPr/>
            <p:nvPr/>
          </p:nvSpPr>
          <p:spPr>
            <a:xfrm>
              <a:off x="471005" y="2714625"/>
              <a:ext cx="2877033" cy="16668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dirty="0" smtClean="0"/>
                <a:t>주소</a:t>
              </a:r>
              <a:endParaRPr lang="ko-KR" altLang="en-US" sz="800" dirty="0"/>
            </a:p>
          </p:txBody>
        </p:sp>
        <p:sp>
          <p:nvSpPr>
            <p:cNvPr id="83" name="직사각형 82"/>
            <p:cNvSpPr/>
            <p:nvPr/>
          </p:nvSpPr>
          <p:spPr>
            <a:xfrm>
              <a:off x="486766" y="2916610"/>
              <a:ext cx="821910" cy="119497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err="1" smtClean="0"/>
                <a:t>방종류</a:t>
              </a:r>
              <a:endParaRPr lang="ko-KR" altLang="en-US" sz="500" dirty="0"/>
            </a:p>
          </p:txBody>
        </p:sp>
        <p:sp>
          <p:nvSpPr>
            <p:cNvPr id="84" name="직사각형 83"/>
            <p:cNvSpPr/>
            <p:nvPr/>
          </p:nvSpPr>
          <p:spPr>
            <a:xfrm>
              <a:off x="1314270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smtClean="0"/>
                <a:t>보증금</a:t>
              </a:r>
              <a:endParaRPr lang="ko-KR" altLang="en-US" sz="500" dirty="0"/>
            </a:p>
          </p:txBody>
        </p:sp>
        <p:sp>
          <p:nvSpPr>
            <p:cNvPr id="85" name="직사각형 84"/>
            <p:cNvSpPr/>
            <p:nvPr/>
          </p:nvSpPr>
          <p:spPr>
            <a:xfrm>
              <a:off x="2095664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smtClean="0"/>
                <a:t>월세</a:t>
              </a:r>
              <a:endParaRPr lang="ko-KR" altLang="en-US" sz="500" dirty="0"/>
            </a:p>
          </p:txBody>
        </p:sp>
        <p:sp>
          <p:nvSpPr>
            <p:cNvPr id="86" name="직사각형 85"/>
            <p:cNvSpPr/>
            <p:nvPr/>
          </p:nvSpPr>
          <p:spPr>
            <a:xfrm>
              <a:off x="525940" y="3083783"/>
              <a:ext cx="615373" cy="683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87" name="모서리가 둥근 직사각형 86"/>
          <p:cNvSpPr/>
          <p:nvPr/>
        </p:nvSpPr>
        <p:spPr>
          <a:xfrm>
            <a:off x="2498103" y="5157783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/>
              <a:t>제목</a:t>
            </a:r>
            <a:endParaRPr lang="ko-KR" altLang="en-US" sz="800" dirty="0"/>
          </a:p>
        </p:txBody>
      </p:sp>
      <p:sp>
        <p:nvSpPr>
          <p:cNvPr id="90" name="모서리가 둥근 직사각형 89"/>
          <p:cNvSpPr/>
          <p:nvPr/>
        </p:nvSpPr>
        <p:spPr>
          <a:xfrm>
            <a:off x="2750634" y="4605455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 smtClean="0"/>
              <a:t>썸네일</a:t>
            </a:r>
            <a:r>
              <a:rPr lang="ko-KR" altLang="en-US" sz="800" dirty="0" smtClean="0"/>
              <a:t> 이미지</a:t>
            </a:r>
            <a:endParaRPr lang="ko-KR" altLang="en-US" sz="800" dirty="0"/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16"/>
          <a:srcRect l="21924" t="1699"/>
          <a:stretch/>
        </p:blipFill>
        <p:spPr>
          <a:xfrm>
            <a:off x="3475514" y="1328468"/>
            <a:ext cx="6186499" cy="310974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23536" y="1699554"/>
            <a:ext cx="3803830" cy="308644"/>
          </a:xfrm>
          <a:prstGeom prst="rect">
            <a:avLst/>
          </a:prstGeom>
        </p:spPr>
      </p:pic>
      <p:sp>
        <p:nvSpPr>
          <p:cNvPr id="108" name="모서리가 둥근 직사각형 107"/>
          <p:cNvSpPr/>
          <p:nvPr/>
        </p:nvSpPr>
        <p:spPr>
          <a:xfrm>
            <a:off x="2672102" y="2527587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 smtClean="0"/>
              <a:t>썸네일</a:t>
            </a:r>
            <a:r>
              <a:rPr lang="ko-KR" altLang="en-US" sz="800" dirty="0" smtClean="0"/>
              <a:t> 이미지</a:t>
            </a:r>
            <a:endParaRPr lang="ko-KR" altLang="en-US" sz="800" dirty="0"/>
          </a:p>
        </p:txBody>
      </p:sp>
      <p:pic>
        <p:nvPicPr>
          <p:cNvPr id="110" name="그림 109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113714" y="1338912"/>
            <a:ext cx="219075" cy="238125"/>
          </a:xfrm>
          <a:prstGeom prst="rect">
            <a:avLst/>
          </a:prstGeom>
        </p:spPr>
      </p:pic>
      <p:sp>
        <p:nvSpPr>
          <p:cNvPr id="111" name="직사각형 110"/>
          <p:cNvSpPr/>
          <p:nvPr/>
        </p:nvSpPr>
        <p:spPr>
          <a:xfrm>
            <a:off x="8588710" y="1343904"/>
            <a:ext cx="451774" cy="273586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3" name="직사각형 112"/>
          <p:cNvSpPr/>
          <p:nvPr/>
        </p:nvSpPr>
        <p:spPr>
          <a:xfrm>
            <a:off x="7828741" y="1353997"/>
            <a:ext cx="90382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 smtClean="0">
                <a:latin typeface="Arial" panose="020B0604020202020204" pitchFamily="34" charset="0"/>
              </a:rPr>
              <a:t>지도선택시</a:t>
            </a:r>
            <a:endParaRPr lang="en-US" altLang="ko-KR" sz="1000" b="1" dirty="0">
              <a:latin typeface="Arial" panose="020B0604020202020204" pitchFamily="34" charset="0"/>
            </a:endParaRPr>
          </a:p>
        </p:txBody>
      </p:sp>
      <p:sp>
        <p:nvSpPr>
          <p:cNvPr id="115" name="타원 114"/>
          <p:cNvSpPr/>
          <p:nvPr/>
        </p:nvSpPr>
        <p:spPr>
          <a:xfrm>
            <a:off x="752522" y="3789526"/>
            <a:ext cx="223572" cy="25010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5</a:t>
            </a:r>
            <a:endParaRPr lang="ko-KR" altLang="en-US" sz="800" b="1" dirty="0"/>
          </a:p>
        </p:txBody>
      </p:sp>
      <p:sp>
        <p:nvSpPr>
          <p:cNvPr id="116" name="타원 115"/>
          <p:cNvSpPr/>
          <p:nvPr/>
        </p:nvSpPr>
        <p:spPr>
          <a:xfrm>
            <a:off x="1334531" y="3818899"/>
            <a:ext cx="256462" cy="222063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0</a:t>
            </a:r>
            <a:endParaRPr lang="ko-KR" altLang="en-US" sz="800" b="1" dirty="0"/>
          </a:p>
        </p:txBody>
      </p:sp>
      <p:pic>
        <p:nvPicPr>
          <p:cNvPr id="117" name="그림 116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58998" y="3828073"/>
            <a:ext cx="193708" cy="193708"/>
          </a:xfrm>
          <a:prstGeom prst="rect">
            <a:avLst/>
          </a:prstGeom>
        </p:spPr>
      </p:pic>
      <p:pic>
        <p:nvPicPr>
          <p:cNvPr id="118" name="그림 117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078403" y="3827459"/>
            <a:ext cx="285750" cy="219075"/>
          </a:xfrm>
          <a:prstGeom prst="rect">
            <a:avLst/>
          </a:prstGeom>
        </p:spPr>
      </p:pic>
      <p:sp>
        <p:nvSpPr>
          <p:cNvPr id="119" name="타원 118"/>
          <p:cNvSpPr/>
          <p:nvPr/>
        </p:nvSpPr>
        <p:spPr>
          <a:xfrm>
            <a:off x="1864906" y="3764056"/>
            <a:ext cx="448853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30</a:t>
            </a:r>
            <a:endParaRPr lang="ko-KR" altLang="en-US" sz="800" b="1" dirty="0"/>
          </a:p>
        </p:txBody>
      </p:sp>
      <p:pic>
        <p:nvPicPr>
          <p:cNvPr id="120" name="그림 119"/>
          <p:cNvPicPr>
            <a:picLocks noChangeAspect="1"/>
          </p:cNvPicPr>
          <p:nvPr/>
        </p:nvPicPr>
        <p:blipFill rotWithShape="1">
          <a:blip r:embed="rId21"/>
          <a:srcRect r="45924" b="14153"/>
          <a:stretch/>
        </p:blipFill>
        <p:spPr>
          <a:xfrm>
            <a:off x="1676561" y="3812054"/>
            <a:ext cx="272986" cy="179894"/>
          </a:xfrm>
          <a:prstGeom prst="rect">
            <a:avLst/>
          </a:prstGeom>
        </p:spPr>
      </p:pic>
      <p:sp>
        <p:nvSpPr>
          <p:cNvPr id="121" name="타원 120"/>
          <p:cNvSpPr/>
          <p:nvPr/>
        </p:nvSpPr>
        <p:spPr>
          <a:xfrm>
            <a:off x="2679770" y="3842759"/>
            <a:ext cx="223572" cy="25010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5</a:t>
            </a:r>
            <a:endParaRPr lang="ko-KR" altLang="en-US" sz="800" b="1" dirty="0"/>
          </a:p>
        </p:txBody>
      </p:sp>
      <p:sp>
        <p:nvSpPr>
          <p:cNvPr id="122" name="타원 121"/>
          <p:cNvSpPr/>
          <p:nvPr/>
        </p:nvSpPr>
        <p:spPr>
          <a:xfrm>
            <a:off x="3261779" y="3872132"/>
            <a:ext cx="256462" cy="222063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0</a:t>
            </a:r>
            <a:endParaRPr lang="ko-KR" altLang="en-US" sz="800" b="1" dirty="0"/>
          </a:p>
        </p:txBody>
      </p:sp>
      <p:pic>
        <p:nvPicPr>
          <p:cNvPr id="123" name="그림 122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486246" y="3881306"/>
            <a:ext cx="193708" cy="193708"/>
          </a:xfrm>
          <a:prstGeom prst="rect">
            <a:avLst/>
          </a:prstGeom>
        </p:spPr>
      </p:pic>
      <p:pic>
        <p:nvPicPr>
          <p:cNvPr id="124" name="그림 123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005651" y="3880692"/>
            <a:ext cx="285750" cy="219075"/>
          </a:xfrm>
          <a:prstGeom prst="rect">
            <a:avLst/>
          </a:prstGeom>
        </p:spPr>
      </p:pic>
      <p:sp>
        <p:nvSpPr>
          <p:cNvPr id="125" name="타원 124"/>
          <p:cNvSpPr/>
          <p:nvPr/>
        </p:nvSpPr>
        <p:spPr>
          <a:xfrm>
            <a:off x="3792154" y="3817289"/>
            <a:ext cx="448853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30</a:t>
            </a:r>
            <a:endParaRPr lang="ko-KR" altLang="en-US" sz="800" b="1" dirty="0"/>
          </a:p>
        </p:txBody>
      </p:sp>
      <p:pic>
        <p:nvPicPr>
          <p:cNvPr id="126" name="그림 125"/>
          <p:cNvPicPr>
            <a:picLocks noChangeAspect="1"/>
          </p:cNvPicPr>
          <p:nvPr/>
        </p:nvPicPr>
        <p:blipFill rotWithShape="1">
          <a:blip r:embed="rId21"/>
          <a:srcRect r="45924" b="14153"/>
          <a:stretch/>
        </p:blipFill>
        <p:spPr>
          <a:xfrm>
            <a:off x="3603809" y="3865287"/>
            <a:ext cx="272986" cy="179894"/>
          </a:xfrm>
          <a:prstGeom prst="rect">
            <a:avLst/>
          </a:prstGeom>
        </p:spPr>
      </p:pic>
      <p:sp>
        <p:nvSpPr>
          <p:cNvPr id="127" name="타원 126"/>
          <p:cNvSpPr/>
          <p:nvPr/>
        </p:nvSpPr>
        <p:spPr>
          <a:xfrm>
            <a:off x="744104" y="5817719"/>
            <a:ext cx="223572" cy="25010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5</a:t>
            </a:r>
            <a:endParaRPr lang="ko-KR" altLang="en-US" sz="800" b="1" dirty="0"/>
          </a:p>
        </p:txBody>
      </p:sp>
      <p:sp>
        <p:nvSpPr>
          <p:cNvPr id="128" name="타원 127"/>
          <p:cNvSpPr/>
          <p:nvPr/>
        </p:nvSpPr>
        <p:spPr>
          <a:xfrm>
            <a:off x="1326113" y="5847092"/>
            <a:ext cx="256462" cy="222063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0</a:t>
            </a:r>
            <a:endParaRPr lang="ko-KR" altLang="en-US" sz="800" b="1" dirty="0"/>
          </a:p>
        </p:txBody>
      </p:sp>
      <p:pic>
        <p:nvPicPr>
          <p:cNvPr id="129" name="그림 128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50580" y="5856266"/>
            <a:ext cx="193708" cy="193708"/>
          </a:xfrm>
          <a:prstGeom prst="rect">
            <a:avLst/>
          </a:prstGeom>
        </p:spPr>
      </p:pic>
      <p:pic>
        <p:nvPicPr>
          <p:cNvPr id="130" name="그림 129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069985" y="5855652"/>
            <a:ext cx="285750" cy="219075"/>
          </a:xfrm>
          <a:prstGeom prst="rect">
            <a:avLst/>
          </a:prstGeom>
        </p:spPr>
      </p:pic>
      <p:sp>
        <p:nvSpPr>
          <p:cNvPr id="131" name="타원 130"/>
          <p:cNvSpPr/>
          <p:nvPr/>
        </p:nvSpPr>
        <p:spPr>
          <a:xfrm>
            <a:off x="1856488" y="5792249"/>
            <a:ext cx="448853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30</a:t>
            </a:r>
            <a:endParaRPr lang="ko-KR" altLang="en-US" sz="800" b="1" dirty="0"/>
          </a:p>
        </p:txBody>
      </p:sp>
      <p:pic>
        <p:nvPicPr>
          <p:cNvPr id="132" name="그림 131"/>
          <p:cNvPicPr>
            <a:picLocks noChangeAspect="1"/>
          </p:cNvPicPr>
          <p:nvPr/>
        </p:nvPicPr>
        <p:blipFill rotWithShape="1">
          <a:blip r:embed="rId21"/>
          <a:srcRect r="45924" b="14153"/>
          <a:stretch/>
        </p:blipFill>
        <p:spPr>
          <a:xfrm>
            <a:off x="1668143" y="5840247"/>
            <a:ext cx="272986" cy="179894"/>
          </a:xfrm>
          <a:prstGeom prst="rect">
            <a:avLst/>
          </a:prstGeom>
        </p:spPr>
      </p:pic>
      <p:sp>
        <p:nvSpPr>
          <p:cNvPr id="133" name="타원 132"/>
          <p:cNvSpPr/>
          <p:nvPr/>
        </p:nvSpPr>
        <p:spPr>
          <a:xfrm>
            <a:off x="2728113" y="5835270"/>
            <a:ext cx="223572" cy="25010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5</a:t>
            </a:r>
            <a:endParaRPr lang="ko-KR" altLang="en-US" sz="800" b="1" dirty="0"/>
          </a:p>
        </p:txBody>
      </p:sp>
      <p:sp>
        <p:nvSpPr>
          <p:cNvPr id="134" name="타원 133"/>
          <p:cNvSpPr/>
          <p:nvPr/>
        </p:nvSpPr>
        <p:spPr>
          <a:xfrm>
            <a:off x="3310122" y="5864643"/>
            <a:ext cx="256462" cy="222063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0</a:t>
            </a:r>
            <a:endParaRPr lang="ko-KR" altLang="en-US" sz="800" b="1" dirty="0"/>
          </a:p>
        </p:txBody>
      </p:sp>
      <p:pic>
        <p:nvPicPr>
          <p:cNvPr id="135" name="그림 134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534589" y="5873817"/>
            <a:ext cx="193708" cy="193708"/>
          </a:xfrm>
          <a:prstGeom prst="rect">
            <a:avLst/>
          </a:prstGeom>
        </p:spPr>
      </p:pic>
      <p:pic>
        <p:nvPicPr>
          <p:cNvPr id="136" name="그림 135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053994" y="5873203"/>
            <a:ext cx="285750" cy="219075"/>
          </a:xfrm>
          <a:prstGeom prst="rect">
            <a:avLst/>
          </a:prstGeom>
        </p:spPr>
      </p:pic>
      <p:sp>
        <p:nvSpPr>
          <p:cNvPr id="137" name="타원 136"/>
          <p:cNvSpPr/>
          <p:nvPr/>
        </p:nvSpPr>
        <p:spPr>
          <a:xfrm>
            <a:off x="3840497" y="5809800"/>
            <a:ext cx="448853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30</a:t>
            </a:r>
            <a:endParaRPr lang="ko-KR" altLang="en-US" sz="800" b="1" dirty="0"/>
          </a:p>
        </p:txBody>
      </p:sp>
      <p:pic>
        <p:nvPicPr>
          <p:cNvPr id="138" name="그림 137"/>
          <p:cNvPicPr>
            <a:picLocks noChangeAspect="1"/>
          </p:cNvPicPr>
          <p:nvPr/>
        </p:nvPicPr>
        <p:blipFill rotWithShape="1">
          <a:blip r:embed="rId21"/>
          <a:srcRect r="45924" b="14153"/>
          <a:stretch/>
        </p:blipFill>
        <p:spPr>
          <a:xfrm>
            <a:off x="3652152" y="5857798"/>
            <a:ext cx="272986" cy="179894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567370" y="1299184"/>
            <a:ext cx="2828925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688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62212" y="326870"/>
            <a:ext cx="70259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방 정보관리 </a:t>
            </a:r>
            <a:r>
              <a:rPr lang="en-US" altLang="ko-KR" b="1" dirty="0"/>
              <a:t>– </a:t>
            </a:r>
            <a:r>
              <a:rPr lang="ko-KR" altLang="en-US" b="1" dirty="0"/>
              <a:t>방 정보 목록 조회</a:t>
            </a:r>
            <a:r>
              <a:rPr lang="en-US" altLang="ko-KR" b="1" dirty="0"/>
              <a:t>(1) </a:t>
            </a:r>
            <a:r>
              <a:rPr lang="en-US" altLang="ko-KR" b="1" dirty="0" smtClean="0"/>
              <a:t>- </a:t>
            </a:r>
            <a:r>
              <a:rPr lang="ko-KR" altLang="en-US" b="1" dirty="0" smtClean="0"/>
              <a:t>개발참고사항</a:t>
            </a:r>
            <a:r>
              <a:rPr lang="en-US" altLang="ko-KR" b="1" dirty="0" smtClean="0"/>
              <a:t> </a:t>
            </a:r>
            <a:endParaRPr lang="ko-KR" alt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462212" y="948690"/>
            <a:ext cx="10618236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 smtClean="0"/>
              <a:t>검색기능 </a:t>
            </a:r>
            <a:r>
              <a:rPr lang="ko-KR" altLang="en-US" b="1" dirty="0" err="1" smtClean="0"/>
              <a:t>구현시</a:t>
            </a:r>
            <a:endParaRPr lang="en-US" altLang="ko-KR" b="1" dirty="0" smtClean="0"/>
          </a:p>
          <a:p>
            <a:pPr marL="285750" indent="-285750">
              <a:buFontTx/>
              <a:buChar char="-"/>
            </a:pPr>
            <a:r>
              <a:rPr lang="en-US" altLang="ko-KR" b="1" dirty="0" smtClean="0"/>
              <a:t>Google Geocoding API</a:t>
            </a:r>
            <a:r>
              <a:rPr lang="ko-KR" altLang="en-US" b="1" dirty="0" smtClean="0"/>
              <a:t>를 이용한 지도</a:t>
            </a:r>
            <a:r>
              <a:rPr lang="en-US" altLang="ko-KR" b="1" dirty="0" smtClean="0"/>
              <a:t>-&gt;</a:t>
            </a:r>
            <a:r>
              <a:rPr lang="ko-KR" altLang="en-US" b="1" dirty="0" smtClean="0"/>
              <a:t>좌표 변환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검색언어적용</a:t>
            </a:r>
            <a:r>
              <a:rPr lang="en-US" altLang="ko-KR" b="1" dirty="0" smtClean="0"/>
              <a:t>(language)</a:t>
            </a:r>
          </a:p>
          <a:p>
            <a:r>
              <a:rPr lang="en-US" altLang="ko-KR" b="1" dirty="0"/>
              <a:t>(</a:t>
            </a:r>
            <a:r>
              <a:rPr lang="en-US" altLang="ko-KR" b="1" dirty="0">
                <a:hlinkClick r:id="rId2"/>
              </a:rPr>
              <a:t>http://maps.googleapis.com/maps/api/geocode/json?address=%</a:t>
            </a:r>
            <a:r>
              <a:rPr lang="en-US" altLang="ko-KR" b="1" dirty="0" smtClean="0">
                <a:hlinkClick r:id="rId2"/>
              </a:rPr>
              <a:t>EB%8D%95%EC%A7%84%EA%B5%AC%20%EB%A7%A4%EB%B4%894%EA%B8%B8&amp;language=ch&amp;sensor=false</a:t>
            </a:r>
            <a:endParaRPr lang="en-US" altLang="ko-KR" b="1" dirty="0" smtClean="0"/>
          </a:p>
          <a:p>
            <a:r>
              <a:rPr lang="en-US" altLang="ko-KR" b="1" dirty="0"/>
              <a:t>https://developers.google.com/maps/documentation/geocoding/intro?hl=ko)</a:t>
            </a:r>
            <a:endParaRPr lang="en-US" altLang="ko-KR" b="1" dirty="0" smtClean="0"/>
          </a:p>
          <a:p>
            <a:endParaRPr lang="en-US" altLang="ko-KR" b="1" dirty="0"/>
          </a:p>
          <a:p>
            <a:r>
              <a:rPr lang="en-US" altLang="ko-KR" b="1" dirty="0" smtClean="0"/>
              <a:t>- </a:t>
            </a:r>
            <a:r>
              <a:rPr lang="ko-KR" altLang="en-US" b="1" dirty="0" err="1" smtClean="0"/>
              <a:t>마커</a:t>
            </a:r>
            <a:r>
              <a:rPr lang="ko-KR" altLang="en-US" b="1" dirty="0" smtClean="0"/>
              <a:t> </a:t>
            </a:r>
            <a:r>
              <a:rPr lang="ko-KR" altLang="en-US" b="1" dirty="0" err="1" smtClean="0"/>
              <a:t>클러스터링을</a:t>
            </a:r>
            <a:r>
              <a:rPr lang="ko-KR" altLang="en-US" b="1" dirty="0" smtClean="0"/>
              <a:t> 이용</a:t>
            </a:r>
            <a:r>
              <a:rPr lang="en-US" altLang="ko-KR" b="1" dirty="0"/>
              <a:t>(https://</a:t>
            </a:r>
            <a:r>
              <a:rPr lang="en-US" altLang="ko-KR" b="1" dirty="0" smtClean="0"/>
              <a:t>developers.google.com/maps/documentation/javascript/marker-clustering)</a:t>
            </a:r>
            <a:endParaRPr lang="en-US" altLang="ko-KR" b="1" dirty="0"/>
          </a:p>
          <a:p>
            <a:endParaRPr lang="en-US" altLang="ko-KR" b="1" dirty="0" smtClean="0"/>
          </a:p>
          <a:p>
            <a:pPr marL="285750" indent="-285750">
              <a:buFontTx/>
              <a:buChar char="-"/>
            </a:pPr>
            <a:r>
              <a:rPr lang="en-US" altLang="ko-KR" b="1" u="sng" dirty="0" smtClean="0"/>
              <a:t>language</a:t>
            </a:r>
            <a:r>
              <a:rPr lang="ko-KR" altLang="en-US" b="1" u="sng" dirty="0" smtClean="0"/>
              <a:t>의 경우 기본적으로 </a:t>
            </a:r>
            <a:r>
              <a:rPr lang="en-US" altLang="ko-KR" b="1" u="sng" dirty="0" smtClean="0"/>
              <a:t>“</a:t>
            </a:r>
            <a:r>
              <a:rPr lang="en-US" altLang="ko-KR" b="1" u="sng" dirty="0" err="1" smtClean="0"/>
              <a:t>ko</a:t>
            </a:r>
            <a:r>
              <a:rPr lang="en-US" altLang="ko-KR" b="1" u="sng" dirty="0" smtClean="0"/>
              <a:t>”</a:t>
            </a:r>
            <a:r>
              <a:rPr lang="ko-KR" altLang="en-US" b="1" u="sng" dirty="0" smtClean="0"/>
              <a:t>를 기준으로 하고</a:t>
            </a:r>
            <a:r>
              <a:rPr lang="en-US" altLang="ko-KR" b="1" u="sng" dirty="0" smtClean="0"/>
              <a:t>, </a:t>
            </a:r>
            <a:r>
              <a:rPr lang="ko-KR" altLang="en-US" b="1" u="sng" dirty="0" smtClean="0"/>
              <a:t>유동적으로 다른 언어</a:t>
            </a:r>
            <a:r>
              <a:rPr lang="en-US" altLang="ko-KR" b="1" u="sng" dirty="0" smtClean="0"/>
              <a:t>(</a:t>
            </a:r>
            <a:r>
              <a:rPr lang="ko-KR" altLang="en-US" b="1" u="sng" dirty="0" smtClean="0"/>
              <a:t>영어</a:t>
            </a:r>
            <a:r>
              <a:rPr lang="en-US" altLang="ko-KR" b="1" u="sng" dirty="0" smtClean="0"/>
              <a:t>)</a:t>
            </a:r>
            <a:r>
              <a:rPr lang="ko-KR" altLang="en-US" b="1" u="sng" dirty="0" smtClean="0"/>
              <a:t>로 변경할 수 있도록 개발 필요</a:t>
            </a:r>
            <a:endParaRPr lang="en-US" altLang="ko-KR" b="1" u="sng" dirty="0" smtClean="0"/>
          </a:p>
          <a:p>
            <a:pPr marL="285750" indent="-285750">
              <a:buFontTx/>
              <a:buChar char="-"/>
            </a:pPr>
            <a:endParaRPr lang="en-US" altLang="ko-KR" b="1" u="sng" dirty="0"/>
          </a:p>
          <a:p>
            <a:pPr marL="285750" indent="-285750">
              <a:buFontTx/>
              <a:buChar char="-"/>
            </a:pPr>
            <a:r>
              <a:rPr lang="ko-KR" altLang="en-US" b="1" u="sng" dirty="0" smtClean="0"/>
              <a:t>자동완성 기능 구현하기</a:t>
            </a:r>
            <a:endParaRPr lang="en-US" altLang="ko-KR" b="1" u="sng" dirty="0" smtClean="0"/>
          </a:p>
          <a:p>
            <a:r>
              <a:rPr lang="en-US" altLang="ko-KR" b="1" u="sng" dirty="0" smtClean="0"/>
              <a:t>(</a:t>
            </a:r>
            <a:r>
              <a:rPr lang="en-US" altLang="ko-KR" b="1" dirty="0" smtClean="0"/>
              <a:t>canvas/component-</a:t>
            </a:r>
            <a:r>
              <a:rPr lang="en-US" altLang="ko-KR" b="1" dirty="0" err="1" smtClean="0"/>
              <a:t>typeahead.php</a:t>
            </a:r>
            <a:r>
              <a:rPr lang="en-US" altLang="ko-KR" b="1" dirty="0" smtClean="0"/>
              <a:t>, </a:t>
            </a:r>
            <a:r>
              <a:rPr lang="en-US" altLang="ko-KR" b="1" dirty="0" smtClean="0">
                <a:hlinkClick r:id="rId3"/>
              </a:rPr>
              <a:t>https://twitter.github.io/typeahead.js</a:t>
            </a:r>
            <a:r>
              <a:rPr lang="en-US" altLang="ko-KR" b="1" u="sng" dirty="0" smtClean="0"/>
              <a:t>)</a:t>
            </a:r>
          </a:p>
          <a:p>
            <a:pPr marL="285750" indent="-285750">
              <a:buFontTx/>
              <a:buChar char="-"/>
            </a:pPr>
            <a:endParaRPr lang="en-US" altLang="ko-KR" b="1" u="sng" dirty="0" smtClean="0"/>
          </a:p>
          <a:p>
            <a:pPr marL="285750" indent="-285750">
              <a:buFontTx/>
              <a:buChar char="-"/>
            </a:pPr>
            <a:r>
              <a:rPr lang="ko-KR" altLang="en-US" b="1" u="sng" dirty="0" err="1" smtClean="0"/>
              <a:t>페이지네이션</a:t>
            </a:r>
            <a:r>
              <a:rPr lang="en-US" altLang="ko-KR" b="1" u="sng" dirty="0"/>
              <a:t>/</a:t>
            </a:r>
            <a:r>
              <a:rPr lang="ko-KR" altLang="en-US" b="1" u="sng" dirty="0" smtClean="0"/>
              <a:t>필터기능 구현하기</a:t>
            </a:r>
            <a:endParaRPr lang="en-US" altLang="ko-KR" b="1" u="sng" dirty="0" smtClean="0"/>
          </a:p>
          <a:p>
            <a:r>
              <a:rPr lang="en-US" altLang="ko-KR" b="1" u="sng" dirty="0"/>
              <a:t>(</a:t>
            </a:r>
            <a:r>
              <a:rPr lang="en-US" altLang="ko-KR" b="1" u="sng" dirty="0">
                <a:hlinkClick r:id="rId4"/>
              </a:rPr>
              <a:t>https://esimakin.github.io/twbs-pagination</a:t>
            </a:r>
            <a:r>
              <a:rPr lang="en-US" altLang="ko-KR" b="1" u="sng" dirty="0" smtClean="0">
                <a:hlinkClick r:id="rId4"/>
              </a:rPr>
              <a:t>/</a:t>
            </a:r>
            <a:r>
              <a:rPr lang="en-US" altLang="ko-KR" b="1" u="sng" dirty="0"/>
              <a:t>, http://listjs.com/)</a:t>
            </a:r>
          </a:p>
          <a:p>
            <a:pPr marL="285750" indent="-285750">
              <a:buFontTx/>
              <a:buChar char="-"/>
            </a:pPr>
            <a:endParaRPr lang="en-US" altLang="ko-KR" b="1" u="sng" dirty="0"/>
          </a:p>
          <a:p>
            <a:r>
              <a:rPr lang="en-US" altLang="ko-KR" b="1" u="sng" dirty="0" smtClean="0"/>
              <a:t>※ </a:t>
            </a:r>
            <a:r>
              <a:rPr lang="ko-KR" altLang="en-US" b="1" u="sng" dirty="0" smtClean="0"/>
              <a:t>직방의 경우 모든 축척범위</a:t>
            </a:r>
            <a:r>
              <a:rPr lang="en-US" altLang="ko-KR" b="1" u="sng" dirty="0" smtClean="0"/>
              <a:t>(128km)</a:t>
            </a:r>
            <a:r>
              <a:rPr lang="ko-KR" altLang="en-US" b="1" u="sng" dirty="0" smtClean="0"/>
              <a:t>를 허용하기 때문에 </a:t>
            </a:r>
            <a:r>
              <a:rPr lang="ko-KR" altLang="en-US" b="1" u="sng" dirty="0" err="1" smtClean="0"/>
              <a:t>검색시</a:t>
            </a:r>
            <a:r>
              <a:rPr lang="ko-KR" altLang="en-US" b="1" u="sng" dirty="0" smtClean="0"/>
              <a:t> 부하</a:t>
            </a:r>
            <a:r>
              <a:rPr lang="en-US" altLang="ko-KR" b="1" u="sng" dirty="0" smtClean="0"/>
              <a:t>&amp;</a:t>
            </a:r>
            <a:r>
              <a:rPr lang="ko-KR" altLang="en-US" b="1" u="sng" dirty="0" smtClean="0"/>
              <a:t>로딩지연이 발생하지만</a:t>
            </a:r>
            <a:r>
              <a:rPr lang="en-US" altLang="ko-KR" b="1" u="sng" dirty="0" smtClean="0"/>
              <a:t>, </a:t>
            </a:r>
            <a:r>
              <a:rPr lang="ko-KR" altLang="en-US" b="1" u="sng" dirty="0" smtClean="0"/>
              <a:t>다방의 경우 축척범위 </a:t>
            </a:r>
            <a:r>
              <a:rPr lang="en-US" altLang="ko-KR" b="1" u="sng" dirty="0" smtClean="0"/>
              <a:t>10km</a:t>
            </a:r>
            <a:r>
              <a:rPr lang="ko-KR" altLang="en-US" b="1" u="sng" dirty="0" smtClean="0"/>
              <a:t>까지만 허용하고</a:t>
            </a:r>
            <a:r>
              <a:rPr lang="en-US" altLang="ko-KR" b="1" u="sng" dirty="0" smtClean="0"/>
              <a:t>, map</a:t>
            </a:r>
            <a:r>
              <a:rPr lang="ko-KR" altLang="en-US" b="1" u="sng" dirty="0" smtClean="0"/>
              <a:t>상 검색은 </a:t>
            </a:r>
            <a:r>
              <a:rPr lang="en-US" altLang="ko-KR" b="1" u="sng" dirty="0" smtClean="0"/>
              <a:t>2km</a:t>
            </a:r>
            <a:r>
              <a:rPr lang="ko-KR" altLang="en-US" b="1" u="sng" dirty="0" smtClean="0"/>
              <a:t>만 허용하기 때문에 상대적으로 부하가 적게 발생하는 장점이 있음</a:t>
            </a:r>
            <a:endParaRPr lang="en-US" altLang="ko-KR" b="1" u="sng" dirty="0"/>
          </a:p>
        </p:txBody>
      </p:sp>
    </p:spTree>
    <p:extLst>
      <p:ext uri="{BB962C8B-B14F-4D97-AF65-F5344CB8AC3E}">
        <p14:creationId xmlns:p14="http://schemas.microsoft.com/office/powerpoint/2010/main" val="3682548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62212" y="326870"/>
            <a:ext cx="70259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방 정보관리 </a:t>
            </a:r>
            <a:r>
              <a:rPr lang="en-US" altLang="ko-KR" b="1" dirty="0"/>
              <a:t>– </a:t>
            </a:r>
            <a:r>
              <a:rPr lang="ko-KR" altLang="en-US" b="1" dirty="0"/>
              <a:t>방 정보 목록 조회</a:t>
            </a:r>
            <a:r>
              <a:rPr lang="en-US" altLang="ko-KR" b="1" dirty="0"/>
              <a:t>(1) </a:t>
            </a:r>
            <a:r>
              <a:rPr lang="en-US" altLang="ko-KR" b="1" dirty="0" smtClean="0"/>
              <a:t>- </a:t>
            </a:r>
            <a:r>
              <a:rPr lang="ko-KR" altLang="en-US" b="1" dirty="0" smtClean="0"/>
              <a:t>개발참고사항</a:t>
            </a:r>
            <a:r>
              <a:rPr lang="en-US" altLang="ko-KR" b="1" dirty="0" smtClean="0"/>
              <a:t> </a:t>
            </a:r>
            <a:endParaRPr lang="ko-KR" alt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462212" y="1092365"/>
            <a:ext cx="10618236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b="1" dirty="0"/>
              <a:t>Google Geocoding API</a:t>
            </a:r>
            <a:r>
              <a:rPr lang="ko-KR" altLang="en-US" b="1" dirty="0"/>
              <a:t>를 이용한 지도</a:t>
            </a:r>
            <a:r>
              <a:rPr lang="en-US" altLang="ko-KR" b="1" dirty="0"/>
              <a:t>-&gt;</a:t>
            </a:r>
            <a:r>
              <a:rPr lang="ko-KR" altLang="en-US" b="1" dirty="0"/>
              <a:t>좌표 </a:t>
            </a:r>
            <a:r>
              <a:rPr lang="ko-KR" altLang="en-US" b="1" dirty="0" smtClean="0"/>
              <a:t>변환</a:t>
            </a:r>
            <a:endParaRPr lang="en-US" altLang="ko-KR" b="1" dirty="0" smtClean="0"/>
          </a:p>
          <a:p>
            <a:pPr marL="285750" indent="-285750">
              <a:buFontTx/>
              <a:buChar char="-"/>
            </a:pPr>
            <a:endParaRPr lang="en-US" altLang="ko-KR" b="1" dirty="0"/>
          </a:p>
          <a:p>
            <a:pPr marL="285750" indent="-285750">
              <a:buFontTx/>
              <a:buChar char="-"/>
            </a:pPr>
            <a:r>
              <a:rPr lang="en-US" altLang="ko-KR" b="1" dirty="0" smtClean="0"/>
              <a:t>“</a:t>
            </a:r>
            <a:r>
              <a:rPr lang="ko-KR" altLang="en-US" b="1" dirty="0" smtClean="0"/>
              <a:t>지도</a:t>
            </a:r>
            <a:r>
              <a:rPr lang="en-US" altLang="ko-KR" b="1" dirty="0" smtClean="0"/>
              <a:t>”</a:t>
            </a:r>
            <a:r>
              <a:rPr lang="ko-KR" altLang="en-US" b="1" dirty="0" smtClean="0"/>
              <a:t>기준 검색의 경우</a:t>
            </a:r>
            <a:r>
              <a:rPr lang="en-US" altLang="ko-KR" b="1" dirty="0" smtClean="0"/>
              <a:t>(1</a:t>
            </a:r>
            <a:r>
              <a:rPr lang="ko-KR" altLang="en-US" b="1" dirty="0" smtClean="0"/>
              <a:t>순위 구현</a:t>
            </a:r>
            <a:r>
              <a:rPr lang="en-US" altLang="ko-KR" b="1" dirty="0" smtClean="0"/>
              <a:t>)</a:t>
            </a:r>
          </a:p>
          <a:p>
            <a:r>
              <a:rPr lang="ko-KR" altLang="en-US" b="1" dirty="0" smtClean="0"/>
              <a:t> </a:t>
            </a:r>
            <a:r>
              <a:rPr lang="en-US" altLang="ko-KR" b="1" dirty="0" smtClean="0"/>
              <a:t>map viewport</a:t>
            </a:r>
            <a:r>
              <a:rPr lang="ko-KR" altLang="en-US" b="1" dirty="0" smtClean="0"/>
              <a:t>에 대한 </a:t>
            </a:r>
            <a:r>
              <a:rPr lang="en-US" altLang="ko-KR" dirty="0" err="1" smtClean="0">
                <a:hlinkClick r:id="rId2"/>
              </a:rPr>
              <a:t>LatLngBounds</a:t>
            </a:r>
            <a:r>
              <a:rPr lang="ko-KR" altLang="en-US" dirty="0" smtClean="0"/>
              <a:t>를 계산하여 좌표</a:t>
            </a:r>
            <a:r>
              <a:rPr lang="en-US" altLang="ko-KR" dirty="0" smtClean="0"/>
              <a:t>(</a:t>
            </a:r>
            <a:r>
              <a:rPr lang="ko-KR" altLang="en-US" dirty="0" smtClean="0"/>
              <a:t>위도</a:t>
            </a:r>
            <a:r>
              <a:rPr lang="en-US" altLang="ko-KR" dirty="0" smtClean="0"/>
              <a:t>/</a:t>
            </a:r>
            <a:r>
              <a:rPr lang="ko-KR" altLang="en-US" dirty="0" smtClean="0"/>
              <a:t>경도</a:t>
            </a:r>
            <a:r>
              <a:rPr lang="en-US" altLang="ko-KR" dirty="0" smtClean="0"/>
              <a:t>)</a:t>
            </a:r>
            <a:r>
              <a:rPr lang="ko-KR" altLang="en-US" dirty="0" smtClean="0"/>
              <a:t>를 범위로 하는 검색질의를 생성하는 것이 좋을 것 같음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endParaRPr lang="en-US" altLang="ko-KR" b="1" dirty="0"/>
          </a:p>
          <a:p>
            <a:pPr marL="285750" indent="-285750">
              <a:buFontTx/>
              <a:buChar char="-"/>
            </a:pPr>
            <a:r>
              <a:rPr lang="en-US" altLang="ko-KR" b="1" dirty="0" smtClean="0"/>
              <a:t>“</a:t>
            </a:r>
            <a:r>
              <a:rPr lang="ko-KR" altLang="en-US" b="1" dirty="0" smtClean="0"/>
              <a:t>조건</a:t>
            </a:r>
            <a:r>
              <a:rPr lang="en-US" altLang="ko-KR" b="1" dirty="0" smtClean="0"/>
              <a:t>”</a:t>
            </a:r>
            <a:r>
              <a:rPr lang="ko-KR" altLang="en-US" b="1" dirty="0" smtClean="0"/>
              <a:t>기준 검색의 경우</a:t>
            </a:r>
            <a:r>
              <a:rPr lang="en-US" altLang="ko-KR" b="1" dirty="0" smtClean="0"/>
              <a:t>(1</a:t>
            </a:r>
            <a:r>
              <a:rPr lang="ko-KR" altLang="en-US" b="1" dirty="0" smtClean="0"/>
              <a:t>순위 구현</a:t>
            </a:r>
            <a:r>
              <a:rPr lang="en-US" altLang="ko-KR" b="1" dirty="0" smtClean="0"/>
              <a:t>)</a:t>
            </a:r>
          </a:p>
          <a:p>
            <a:r>
              <a:rPr lang="en-US" altLang="ko-KR" b="1" dirty="0" smtClean="0"/>
              <a:t>Best Solution : </a:t>
            </a:r>
            <a:r>
              <a:rPr lang="en-US" altLang="ko-KR" b="1" dirty="0" err="1" smtClean="0"/>
              <a:t>LatLagBounds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계산을 통한 좌표기준 범위 검색 후 조회된 데이터에 대한 필터 검색 실시</a:t>
            </a:r>
            <a:endParaRPr lang="en-US" altLang="ko-KR" b="1" dirty="0"/>
          </a:p>
          <a:p>
            <a:r>
              <a:rPr lang="en-US" altLang="ko-KR" b="1" strike="sngStrike" dirty="0" smtClean="0"/>
              <a:t>Easy Solution : Request Query </a:t>
            </a:r>
            <a:r>
              <a:rPr lang="ko-KR" altLang="en-US" b="1" strike="sngStrike" dirty="0" err="1" smtClean="0"/>
              <a:t>셋팅을</a:t>
            </a:r>
            <a:r>
              <a:rPr lang="ko-KR" altLang="en-US" b="1" strike="sngStrike" dirty="0" smtClean="0"/>
              <a:t> 통한 범위</a:t>
            </a:r>
            <a:r>
              <a:rPr lang="en-US" altLang="ko-KR" b="1" strike="sngStrike" dirty="0" smtClean="0"/>
              <a:t>&amp;</a:t>
            </a:r>
            <a:r>
              <a:rPr lang="ko-KR" altLang="en-US" b="1" strike="sngStrike" dirty="0" smtClean="0"/>
              <a:t>필터 검색 실시</a:t>
            </a:r>
            <a:endParaRPr lang="en-US" altLang="ko-KR" b="1" strike="sngStrike" dirty="0" smtClean="0"/>
          </a:p>
          <a:p>
            <a:endParaRPr lang="en-US" altLang="ko-KR" b="1" dirty="0" smtClean="0"/>
          </a:p>
          <a:p>
            <a:pPr marL="285750" indent="-285750">
              <a:buFontTx/>
              <a:buChar char="-"/>
            </a:pPr>
            <a:r>
              <a:rPr lang="en-US" altLang="ko-KR" b="1" dirty="0" smtClean="0"/>
              <a:t>“</a:t>
            </a:r>
            <a:r>
              <a:rPr lang="ko-KR" altLang="en-US" b="1" dirty="0" err="1" smtClean="0"/>
              <a:t>검색창</a:t>
            </a:r>
            <a:r>
              <a:rPr lang="en-US" altLang="ko-KR" b="1" dirty="0" smtClean="0"/>
              <a:t>”</a:t>
            </a:r>
            <a:r>
              <a:rPr lang="ko-KR" altLang="en-US" b="1" dirty="0"/>
              <a:t>기준 검색의 </a:t>
            </a:r>
            <a:r>
              <a:rPr lang="ko-KR" altLang="en-US" b="1" dirty="0" smtClean="0"/>
              <a:t>경우</a:t>
            </a:r>
            <a:r>
              <a:rPr lang="en-US" altLang="ko-KR" b="1" dirty="0" smtClean="0"/>
              <a:t>(2</a:t>
            </a:r>
            <a:r>
              <a:rPr lang="ko-KR" altLang="en-US" b="1" dirty="0" smtClean="0"/>
              <a:t>순위 구현</a:t>
            </a:r>
            <a:r>
              <a:rPr lang="en-US" altLang="ko-KR" b="1" dirty="0" smtClean="0"/>
              <a:t>)</a:t>
            </a:r>
            <a:endParaRPr lang="en-US" altLang="ko-KR" b="1" dirty="0"/>
          </a:p>
          <a:p>
            <a:r>
              <a:rPr lang="en-US" altLang="ko-KR" b="1" dirty="0" smtClean="0"/>
              <a:t>Google geocoding, typeahead.js</a:t>
            </a:r>
            <a:r>
              <a:rPr lang="ko-KR" altLang="en-US" b="1" dirty="0" smtClean="0"/>
              <a:t>을 이용함</a:t>
            </a:r>
            <a:r>
              <a:rPr lang="en-US" altLang="ko-KR" b="1" dirty="0" smtClean="0"/>
              <a:t>. (</a:t>
            </a:r>
            <a:r>
              <a:rPr lang="ko-KR" altLang="en-US" b="1" dirty="0" smtClean="0"/>
              <a:t>서버부하방지를 위해서 단어단위로 검색하되 </a:t>
            </a:r>
            <a:r>
              <a:rPr lang="en-US" altLang="ko-KR" b="1" dirty="0" err="1" smtClean="0"/>
              <a:t>keyup</a:t>
            </a:r>
            <a:r>
              <a:rPr lang="ko-KR" altLang="en-US" b="1" dirty="0" err="1" smtClean="0"/>
              <a:t>입력후</a:t>
            </a:r>
            <a:r>
              <a:rPr lang="ko-KR" altLang="en-US" b="1" dirty="0" smtClean="0"/>
              <a:t> 약 </a:t>
            </a:r>
            <a:r>
              <a:rPr lang="en-US" altLang="ko-KR" b="1" dirty="0" smtClean="0"/>
              <a:t>1.5~2</a:t>
            </a:r>
            <a:r>
              <a:rPr lang="ko-KR" altLang="en-US" b="1" dirty="0" smtClean="0"/>
              <a:t>초 이후에 검색이 되게 하기</a:t>
            </a:r>
            <a:r>
              <a:rPr lang="en-US" altLang="ko-KR" b="1" dirty="0" smtClean="0"/>
              <a:t>)</a:t>
            </a:r>
          </a:p>
          <a:p>
            <a:r>
              <a:rPr lang="en-US" altLang="ko-KR" b="1" dirty="0" smtClean="0"/>
              <a:t>(“</a:t>
            </a:r>
            <a:r>
              <a:rPr lang="en-US" altLang="ko-KR" b="1" dirty="0"/>
              <a:t>room” </a:t>
            </a:r>
            <a:r>
              <a:rPr lang="ko-KR" altLang="en-US" b="1" dirty="0"/>
              <a:t>테이블 대상 주소</a:t>
            </a:r>
            <a:r>
              <a:rPr lang="en-US" altLang="ko-KR" b="1" dirty="0"/>
              <a:t> </a:t>
            </a:r>
            <a:endParaRPr lang="en-US" altLang="ko-KR" b="1" dirty="0" smtClean="0"/>
          </a:p>
          <a:p>
            <a:endParaRPr lang="en-US" altLang="ko-KR" b="1" dirty="0" smtClean="0"/>
          </a:p>
          <a:p>
            <a:r>
              <a:rPr lang="en-US" altLang="ko-KR" b="1" u="sng" dirty="0" smtClean="0"/>
              <a:t>※ </a:t>
            </a:r>
            <a:r>
              <a:rPr lang="ko-KR" altLang="en-US" b="1" u="sng" dirty="0" smtClean="0"/>
              <a:t>추천 해결 방법</a:t>
            </a:r>
            <a:endParaRPr lang="en-US" altLang="ko-KR" b="1" dirty="0"/>
          </a:p>
          <a:p>
            <a:r>
              <a:rPr lang="en-US" altLang="ko-KR" b="1" u="sng" dirty="0" smtClean="0"/>
              <a:t>1. </a:t>
            </a:r>
            <a:r>
              <a:rPr lang="ko-KR" altLang="en-US" b="1" u="sng" dirty="0" smtClean="0"/>
              <a:t>초기에는 </a:t>
            </a:r>
            <a:r>
              <a:rPr lang="ko-KR" altLang="en-US" b="1" u="sng" dirty="0"/>
              <a:t>데이터가 별로 안되니까 일단 </a:t>
            </a:r>
            <a:r>
              <a:rPr lang="ko-KR" altLang="en-US" b="1" u="sng" dirty="0" smtClean="0"/>
              <a:t>모든 범위에 대해서 로딩 </a:t>
            </a:r>
            <a:r>
              <a:rPr lang="en-US" altLang="ko-KR" b="1" u="sng" dirty="0" smtClean="0"/>
              <a:t>-&gt;</a:t>
            </a:r>
            <a:r>
              <a:rPr lang="ko-KR" altLang="en-US" b="1" u="sng" dirty="0" smtClean="0"/>
              <a:t> 필터 적용</a:t>
            </a:r>
            <a:endParaRPr lang="en-US" altLang="ko-KR" b="1" u="sng" dirty="0" smtClean="0"/>
          </a:p>
          <a:p>
            <a:r>
              <a:rPr lang="en-US" altLang="ko-KR" b="1" u="sng" dirty="0" smtClean="0"/>
              <a:t>2. </a:t>
            </a:r>
            <a:r>
              <a:rPr lang="ko-KR" altLang="en-US" b="1" u="sng" dirty="0" smtClean="0"/>
              <a:t>향후에는 </a:t>
            </a:r>
            <a:r>
              <a:rPr lang="en-US" altLang="ko-KR" b="1" u="sng" dirty="0"/>
              <a:t>map event </a:t>
            </a:r>
            <a:r>
              <a:rPr lang="ko-KR" altLang="en-US" b="1" u="sng" dirty="0"/>
              <a:t>발생시 </a:t>
            </a:r>
            <a:r>
              <a:rPr lang="en-US" altLang="ko-KR" b="1" u="sng" dirty="0"/>
              <a:t>bound</a:t>
            </a:r>
            <a:r>
              <a:rPr lang="ko-KR" altLang="en-US" b="1" u="sng" dirty="0"/>
              <a:t>된 </a:t>
            </a:r>
            <a:r>
              <a:rPr lang="en-US" altLang="ko-KR" b="1" u="sng" dirty="0"/>
              <a:t>map</a:t>
            </a:r>
            <a:r>
              <a:rPr lang="ko-KR" altLang="en-US" b="1" u="sng" dirty="0"/>
              <a:t>의 범위에 따라서 </a:t>
            </a:r>
            <a:r>
              <a:rPr lang="ko-KR" altLang="en-US" b="1" u="sng" dirty="0" smtClean="0"/>
              <a:t>검색 </a:t>
            </a:r>
            <a:r>
              <a:rPr lang="en-US" altLang="ko-KR" b="1" u="sng" dirty="0" smtClean="0"/>
              <a:t>-&gt; “</a:t>
            </a:r>
            <a:r>
              <a:rPr lang="ko-KR" altLang="en-US" b="1" u="sng" dirty="0" smtClean="0"/>
              <a:t>조건</a:t>
            </a:r>
            <a:r>
              <a:rPr lang="en-US" altLang="ko-KR" b="1" u="sng" dirty="0" smtClean="0"/>
              <a:t>＂</a:t>
            </a:r>
            <a:r>
              <a:rPr lang="ko-KR" altLang="en-US" b="1" u="sng" dirty="0" smtClean="0"/>
              <a:t>필터 적용</a:t>
            </a:r>
            <a:endParaRPr lang="en-US" altLang="ko-KR" b="1" u="sng" dirty="0"/>
          </a:p>
        </p:txBody>
      </p:sp>
    </p:spTree>
    <p:extLst>
      <p:ext uri="{BB962C8B-B14F-4D97-AF65-F5344CB8AC3E}">
        <p14:creationId xmlns:p14="http://schemas.microsoft.com/office/powerpoint/2010/main" val="1592889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Browser"/>
          <p:cNvGrpSpPr/>
          <p:nvPr>
            <p:custDataLst>
              <p:tags r:id="rId1"/>
            </p:custDataLst>
          </p:nvPr>
        </p:nvGrpSpPr>
        <p:grpSpPr>
          <a:xfrm>
            <a:off x="437310" y="696202"/>
            <a:ext cx="4927471" cy="7003921"/>
            <a:chOff x="595684" y="1261241"/>
            <a:chExt cx="6668461" cy="4352545"/>
          </a:xfrm>
        </p:grpSpPr>
        <p:sp>
          <p:nvSpPr>
            <p:cNvPr id="93" name="Window Body"/>
            <p:cNvSpPr/>
            <p:nvPr>
              <p:custDataLst>
                <p:tags r:id="rId2"/>
              </p:custDataLst>
            </p:nvPr>
          </p:nvSpPr>
          <p:spPr>
            <a:xfrm>
              <a:off x="595684" y="1656751"/>
              <a:ext cx="6668461" cy="395703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4" name="Title Bar"/>
            <p:cNvSpPr/>
            <p:nvPr>
              <p:custDataLst>
                <p:tags r:id="rId3"/>
              </p:custDataLst>
            </p:nvPr>
          </p:nvSpPr>
          <p:spPr>
            <a:xfrm>
              <a:off x="595684" y="1261241"/>
              <a:ext cx="6668460" cy="39705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title;</a:t>
              </a:r>
              <a:r>
                <a:rPr lang="ko-KR" alt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altLang="ko-KR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ver3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5" name="Menu Button"/>
            <p:cNvSpPr>
              <a:spLocks noChangeAspect="1" noEditPoints="1"/>
            </p:cNvSpPr>
            <p:nvPr>
              <p:custDataLst>
                <p:tags r:id="rId4"/>
              </p:custDataLst>
            </p:nvPr>
          </p:nvSpPr>
          <p:spPr bwMode="auto">
            <a:xfrm>
              <a:off x="7088479" y="1488617"/>
              <a:ext cx="110196" cy="83327"/>
            </a:xfrm>
            <a:custGeom>
              <a:avLst/>
              <a:gdLst>
                <a:gd name="T0" fmla="*/ 0 w 415"/>
                <a:gd name="T1" fmla="*/ 309 h 309"/>
                <a:gd name="T2" fmla="*/ 415 w 415"/>
                <a:gd name="T3" fmla="*/ 309 h 309"/>
                <a:gd name="T4" fmla="*/ 0 w 415"/>
                <a:gd name="T5" fmla="*/ 155 h 309"/>
                <a:gd name="T6" fmla="*/ 415 w 415"/>
                <a:gd name="T7" fmla="*/ 155 h 309"/>
                <a:gd name="T8" fmla="*/ 0 w 415"/>
                <a:gd name="T9" fmla="*/ 0 h 309"/>
                <a:gd name="T10" fmla="*/ 415 w 415"/>
                <a:gd name="T11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5" h="309">
                  <a:moveTo>
                    <a:pt x="0" y="309"/>
                  </a:moveTo>
                  <a:lnTo>
                    <a:pt x="415" y="309"/>
                  </a:lnTo>
                  <a:moveTo>
                    <a:pt x="0" y="155"/>
                  </a:moveTo>
                  <a:lnTo>
                    <a:pt x="415" y="155"/>
                  </a:lnTo>
                  <a:moveTo>
                    <a:pt x="0" y="0"/>
                  </a:moveTo>
                  <a:lnTo>
                    <a:pt x="415" y="0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6" name="Close Button"/>
            <p:cNvSpPr>
              <a:spLocks noEditPoints="1"/>
            </p:cNvSpPr>
            <p:nvPr>
              <p:custDataLst>
                <p:tags r:id="rId5"/>
              </p:custDataLst>
            </p:nvPr>
          </p:nvSpPr>
          <p:spPr bwMode="auto">
            <a:xfrm>
              <a:off x="7108416" y="1313913"/>
              <a:ext cx="72682" cy="70417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noFill/>
            <a:ln w="9525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7" name="Address Box"/>
            <p:cNvSpPr/>
            <p:nvPr>
              <p:custDataLst>
                <p:tags r:id="rId6"/>
              </p:custDataLst>
            </p:nvPr>
          </p:nvSpPr>
          <p:spPr>
            <a:xfrm>
              <a:off x="1262452" y="1442400"/>
              <a:ext cx="5760557" cy="175761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237744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noProof="1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www.cozyhouzz.co.kr</a:t>
              </a:r>
              <a:endParaRPr lang="en-US" sz="900" noProof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8" name="Document Icon"/>
            <p:cNvSpPr>
              <a:spLocks noChangeAspect="1" noEditPoints="1"/>
            </p:cNvSpPr>
            <p:nvPr>
              <p:custDataLst>
                <p:tags r:id="rId7"/>
              </p:custDataLst>
            </p:nvPr>
          </p:nvSpPr>
          <p:spPr bwMode="auto">
            <a:xfrm>
              <a:off x="1318667" y="1480988"/>
              <a:ext cx="69166" cy="98584"/>
            </a:xfrm>
            <a:custGeom>
              <a:avLst/>
              <a:gdLst>
                <a:gd name="T0" fmla="*/ 153 w 260"/>
                <a:gd name="T1" fmla="*/ 7 h 367"/>
                <a:gd name="T2" fmla="*/ 153 w 260"/>
                <a:gd name="T3" fmla="*/ 108 h 367"/>
                <a:gd name="T4" fmla="*/ 253 w 260"/>
                <a:gd name="T5" fmla="*/ 108 h 367"/>
                <a:gd name="T6" fmla="*/ 0 w 260"/>
                <a:gd name="T7" fmla="*/ 0 h 367"/>
                <a:gd name="T8" fmla="*/ 0 w 260"/>
                <a:gd name="T9" fmla="*/ 367 h 367"/>
                <a:gd name="T10" fmla="*/ 260 w 260"/>
                <a:gd name="T11" fmla="*/ 367 h 367"/>
                <a:gd name="T12" fmla="*/ 260 w 260"/>
                <a:gd name="T13" fmla="*/ 100 h 367"/>
                <a:gd name="T14" fmla="*/ 161 w 260"/>
                <a:gd name="T15" fmla="*/ 1 h 367"/>
                <a:gd name="T16" fmla="*/ 0 w 260"/>
                <a:gd name="T17" fmla="*/ 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0" h="367">
                  <a:moveTo>
                    <a:pt x="153" y="7"/>
                  </a:moveTo>
                  <a:lnTo>
                    <a:pt x="153" y="108"/>
                  </a:lnTo>
                  <a:lnTo>
                    <a:pt x="253" y="108"/>
                  </a:lnTo>
                  <a:moveTo>
                    <a:pt x="0" y="0"/>
                  </a:moveTo>
                  <a:lnTo>
                    <a:pt x="0" y="367"/>
                  </a:lnTo>
                  <a:lnTo>
                    <a:pt x="260" y="367"/>
                  </a:lnTo>
                  <a:lnTo>
                    <a:pt x="260" y="100"/>
                  </a:lnTo>
                  <a:lnTo>
                    <a:pt x="161" y="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99" name="Navigation Buttons"/>
            <p:cNvGrpSpPr/>
            <p:nvPr/>
          </p:nvGrpSpPr>
          <p:grpSpPr>
            <a:xfrm>
              <a:off x="688665" y="1466318"/>
              <a:ext cx="473614" cy="127924"/>
              <a:chOff x="688665" y="1466318"/>
              <a:chExt cx="473614" cy="127924"/>
            </a:xfrm>
          </p:grpSpPr>
          <p:sp>
            <p:nvSpPr>
              <p:cNvPr id="100" name="Back Button"/>
              <p:cNvSpPr>
                <a:spLocks noChangeAspect="1" noEditPoints="1"/>
              </p:cNvSpPr>
              <p:nvPr>
                <p:custDataLst>
                  <p:tags r:id="rId8"/>
                </p:custDataLst>
              </p:nvPr>
            </p:nvSpPr>
            <p:spPr bwMode="auto">
              <a:xfrm>
                <a:off x="688665" y="1485683"/>
                <a:ext cx="112541" cy="89195"/>
              </a:xfrm>
              <a:custGeom>
                <a:avLst/>
                <a:gdLst>
                  <a:gd name="T0" fmla="*/ 159 w 423"/>
                  <a:gd name="T1" fmla="*/ 332 h 332"/>
                  <a:gd name="T2" fmla="*/ 0 w 423"/>
                  <a:gd name="T3" fmla="*/ 166 h 332"/>
                  <a:gd name="T4" fmla="*/ 159 w 423"/>
                  <a:gd name="T5" fmla="*/ 0 h 332"/>
                  <a:gd name="T6" fmla="*/ 15 w 423"/>
                  <a:gd name="T7" fmla="*/ 166 h 332"/>
                  <a:gd name="T8" fmla="*/ 423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159" y="332"/>
                    </a:moveTo>
                    <a:lnTo>
                      <a:pt x="0" y="166"/>
                    </a:lnTo>
                    <a:lnTo>
                      <a:pt x="159" y="0"/>
                    </a:lnTo>
                    <a:moveTo>
                      <a:pt x="15" y="166"/>
                    </a:moveTo>
                    <a:lnTo>
                      <a:pt x="423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01" name="Forward Button"/>
              <p:cNvSpPr>
                <a:spLocks noChangeAspect="1" noEditPoint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866857" y="1485683"/>
                <a:ext cx="112542" cy="89195"/>
              </a:xfrm>
              <a:custGeom>
                <a:avLst/>
                <a:gdLst>
                  <a:gd name="T0" fmla="*/ 265 w 423"/>
                  <a:gd name="T1" fmla="*/ 0 h 332"/>
                  <a:gd name="T2" fmla="*/ 423 w 423"/>
                  <a:gd name="T3" fmla="*/ 166 h 332"/>
                  <a:gd name="T4" fmla="*/ 265 w 423"/>
                  <a:gd name="T5" fmla="*/ 332 h 332"/>
                  <a:gd name="T6" fmla="*/ 408 w 423"/>
                  <a:gd name="T7" fmla="*/ 166 h 332"/>
                  <a:gd name="T8" fmla="*/ 0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265" y="0"/>
                    </a:moveTo>
                    <a:lnTo>
                      <a:pt x="423" y="166"/>
                    </a:lnTo>
                    <a:lnTo>
                      <a:pt x="265" y="332"/>
                    </a:lnTo>
                    <a:moveTo>
                      <a:pt x="408" y="166"/>
                    </a:moveTo>
                    <a:lnTo>
                      <a:pt x="0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02" name="Reload Button"/>
              <p:cNvSpPr>
                <a:spLocks noChangeAspect="1" noEditPoint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1045048" y="1466318"/>
                <a:ext cx="117231" cy="127924"/>
              </a:xfrm>
              <a:custGeom>
                <a:avLst/>
                <a:gdLst>
                  <a:gd name="T0" fmla="*/ 441 w 441"/>
                  <a:gd name="T1" fmla="*/ 7 h 474"/>
                  <a:gd name="T2" fmla="*/ 441 w 441"/>
                  <a:gd name="T3" fmla="*/ 144 h 474"/>
                  <a:gd name="T4" fmla="*/ 296 w 441"/>
                  <a:gd name="T5" fmla="*/ 144 h 474"/>
                  <a:gd name="T6" fmla="*/ 438 w 441"/>
                  <a:gd name="T7" fmla="*/ 309 h 474"/>
                  <a:gd name="T8" fmla="*/ 166 w 441"/>
                  <a:gd name="T9" fmla="*/ 434 h 474"/>
                  <a:gd name="T10" fmla="*/ 41 w 441"/>
                  <a:gd name="T11" fmla="*/ 162 h 474"/>
                  <a:gd name="T12" fmla="*/ 313 w 441"/>
                  <a:gd name="T13" fmla="*/ 37 h 474"/>
                  <a:gd name="T14" fmla="*/ 428 w 441"/>
                  <a:gd name="T15" fmla="*/ 139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41" h="474">
                    <a:moveTo>
                      <a:pt x="441" y="7"/>
                    </a:moveTo>
                    <a:lnTo>
                      <a:pt x="441" y="144"/>
                    </a:lnTo>
                    <a:lnTo>
                      <a:pt x="296" y="144"/>
                    </a:lnTo>
                    <a:moveTo>
                      <a:pt x="438" y="309"/>
                    </a:moveTo>
                    <a:cubicBezTo>
                      <a:pt x="397" y="418"/>
                      <a:pt x="276" y="474"/>
                      <a:pt x="166" y="434"/>
                    </a:cubicBezTo>
                    <a:cubicBezTo>
                      <a:pt x="56" y="393"/>
                      <a:pt x="0" y="271"/>
                      <a:pt x="41" y="162"/>
                    </a:cubicBezTo>
                    <a:cubicBezTo>
                      <a:pt x="82" y="52"/>
                      <a:pt x="202" y="0"/>
                      <a:pt x="313" y="37"/>
                    </a:cubicBezTo>
                    <a:cubicBezTo>
                      <a:pt x="357" y="51"/>
                      <a:pt x="398" y="91"/>
                      <a:pt x="428" y="139"/>
                    </a:cubicBezTo>
                  </a:path>
                </a:pathLst>
              </a:custGeom>
              <a:noFill/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sp>
        <p:nvSpPr>
          <p:cNvPr id="103" name="직사각형 102"/>
          <p:cNvSpPr/>
          <p:nvPr/>
        </p:nvSpPr>
        <p:spPr>
          <a:xfrm>
            <a:off x="710871" y="2431533"/>
            <a:ext cx="4422371" cy="856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공통 </a:t>
            </a:r>
            <a:r>
              <a:rPr lang="en-US" altLang="ko-KR" dirty="0" smtClean="0"/>
              <a:t>- </a:t>
            </a:r>
            <a:r>
              <a:rPr lang="en-US" altLang="ko-KR" dirty="0" err="1" smtClean="0"/>
              <a:t>Vr</a:t>
            </a:r>
            <a:r>
              <a:rPr lang="en-US" altLang="ko-KR" dirty="0" smtClean="0"/>
              <a:t> Viewer</a:t>
            </a:r>
            <a:endParaRPr lang="ko-KR" altLang="en-US" dirty="0"/>
          </a:p>
        </p:txBody>
      </p:sp>
      <p:sp>
        <p:nvSpPr>
          <p:cNvPr id="104" name="직사각형 103"/>
          <p:cNvSpPr/>
          <p:nvPr/>
        </p:nvSpPr>
        <p:spPr>
          <a:xfrm>
            <a:off x="699148" y="1673436"/>
            <a:ext cx="2873016" cy="244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title</a:t>
            </a:r>
            <a:endParaRPr lang="ko-KR" altLang="en-US" dirty="0"/>
          </a:p>
        </p:txBody>
      </p:sp>
      <p:sp>
        <p:nvSpPr>
          <p:cNvPr id="106" name="직사각형 105"/>
          <p:cNvSpPr/>
          <p:nvPr/>
        </p:nvSpPr>
        <p:spPr>
          <a:xfrm>
            <a:off x="709241" y="4715126"/>
            <a:ext cx="2111148" cy="11315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지도로 보기</a:t>
            </a:r>
            <a:endParaRPr lang="ko-KR" altLang="en-US" dirty="0"/>
          </a:p>
        </p:txBody>
      </p:sp>
      <p:sp>
        <p:nvSpPr>
          <p:cNvPr id="107" name="직사각형 106"/>
          <p:cNvSpPr/>
          <p:nvPr/>
        </p:nvSpPr>
        <p:spPr>
          <a:xfrm>
            <a:off x="2966453" y="4715126"/>
            <a:ext cx="2139932" cy="11315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로드 뷰</a:t>
            </a:r>
            <a:endParaRPr lang="ko-KR" altLang="en-US" dirty="0"/>
          </a:p>
        </p:txBody>
      </p:sp>
      <p:sp>
        <p:nvSpPr>
          <p:cNvPr id="108" name="직사각형 107"/>
          <p:cNvSpPr/>
          <p:nvPr/>
        </p:nvSpPr>
        <p:spPr>
          <a:xfrm>
            <a:off x="699147" y="5752932"/>
            <a:ext cx="4422371" cy="8146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추가 설명 </a:t>
            </a:r>
            <a:r>
              <a:rPr lang="en-US" altLang="ko-KR" dirty="0" smtClean="0"/>
              <a:t>(HTML Text)</a:t>
            </a:r>
            <a:endParaRPr lang="ko-KR" altLang="en-US" dirty="0"/>
          </a:p>
        </p:txBody>
      </p:sp>
      <p:sp>
        <p:nvSpPr>
          <p:cNvPr id="109" name="직사각형 108"/>
          <p:cNvSpPr/>
          <p:nvPr/>
        </p:nvSpPr>
        <p:spPr>
          <a:xfrm>
            <a:off x="710873" y="2115527"/>
            <a:ext cx="3376096" cy="2778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제목</a:t>
            </a:r>
            <a:endParaRPr lang="ko-KR" altLang="en-US" dirty="0"/>
          </a:p>
        </p:txBody>
      </p:sp>
      <p:sp>
        <p:nvSpPr>
          <p:cNvPr id="110" name="직사각형 109"/>
          <p:cNvSpPr/>
          <p:nvPr/>
        </p:nvSpPr>
        <p:spPr>
          <a:xfrm>
            <a:off x="703900" y="6767425"/>
            <a:ext cx="1543695" cy="4049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전화걸기</a:t>
            </a:r>
            <a:endParaRPr lang="en-US" altLang="ko-KR" dirty="0" smtClean="0"/>
          </a:p>
        </p:txBody>
      </p:sp>
      <p:sp>
        <p:nvSpPr>
          <p:cNvPr id="111" name="직사각형 110"/>
          <p:cNvSpPr/>
          <p:nvPr/>
        </p:nvSpPr>
        <p:spPr>
          <a:xfrm>
            <a:off x="3572163" y="6778738"/>
            <a:ext cx="1549355" cy="4049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1:1 </a:t>
            </a:r>
            <a:r>
              <a:rPr lang="ko-KR" altLang="en-US" dirty="0" smtClean="0"/>
              <a:t>상담하기</a:t>
            </a:r>
            <a:endParaRPr lang="ko-KR" altLang="en-US" dirty="0"/>
          </a:p>
        </p:txBody>
      </p:sp>
      <p:sp>
        <p:nvSpPr>
          <p:cNvPr id="112" name="직사각형 111"/>
          <p:cNvSpPr/>
          <p:nvPr/>
        </p:nvSpPr>
        <p:spPr>
          <a:xfrm>
            <a:off x="3588274" y="1684318"/>
            <a:ext cx="1526611" cy="2851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조회수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등록일자</a:t>
            </a:r>
            <a:endParaRPr lang="ko-KR" altLang="en-US" sz="1200" dirty="0"/>
          </a:p>
        </p:txBody>
      </p:sp>
      <p:sp>
        <p:nvSpPr>
          <p:cNvPr id="113" name="모서리가 둥근 직사각형 112"/>
          <p:cNvSpPr/>
          <p:nvPr/>
        </p:nvSpPr>
        <p:spPr>
          <a:xfrm>
            <a:off x="4200528" y="2088730"/>
            <a:ext cx="932711" cy="3001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찜하기</a:t>
            </a:r>
            <a:endParaRPr lang="ko-KR" altLang="en-US" dirty="0"/>
          </a:p>
        </p:txBody>
      </p:sp>
      <p:sp>
        <p:nvSpPr>
          <p:cNvPr id="114" name="직사각형 113"/>
          <p:cNvSpPr/>
          <p:nvPr/>
        </p:nvSpPr>
        <p:spPr>
          <a:xfrm>
            <a:off x="2385729" y="6767425"/>
            <a:ext cx="1072871" cy="4049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 smtClean="0"/>
              <a:t>문자보내기</a:t>
            </a:r>
            <a:endParaRPr lang="ko-KR" altLang="en-US" sz="1400" dirty="0"/>
          </a:p>
        </p:txBody>
      </p:sp>
      <p:sp>
        <p:nvSpPr>
          <p:cNvPr id="115" name="직사각형 114"/>
          <p:cNvSpPr/>
          <p:nvPr/>
        </p:nvSpPr>
        <p:spPr>
          <a:xfrm>
            <a:off x="715314" y="4298147"/>
            <a:ext cx="4417619" cy="4049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Tab(</a:t>
            </a:r>
            <a:r>
              <a:rPr lang="ko-KR" altLang="en-US" dirty="0" smtClean="0"/>
              <a:t>위치정보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방정보</a:t>
            </a:r>
            <a:r>
              <a:rPr lang="en-US" altLang="ko-KR" dirty="0" smtClean="0"/>
              <a:t>, </a:t>
            </a:r>
            <a:r>
              <a:rPr lang="ko-KR" altLang="en-US" dirty="0" smtClean="0"/>
              <a:t>업체정보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116" name="직사각형 115"/>
          <p:cNvSpPr/>
          <p:nvPr/>
        </p:nvSpPr>
        <p:spPr>
          <a:xfrm>
            <a:off x="710870" y="3350558"/>
            <a:ext cx="4422371" cy="8146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사진 슬라이드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53420" y="326870"/>
            <a:ext cx="56282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방 정보관리</a:t>
            </a:r>
            <a:r>
              <a:rPr lang="en-US" altLang="ko-KR" b="1" dirty="0"/>
              <a:t> </a:t>
            </a:r>
            <a:r>
              <a:rPr lang="en-US" altLang="ko-KR" b="1" dirty="0" smtClean="0"/>
              <a:t>- </a:t>
            </a:r>
            <a:r>
              <a:rPr lang="ko-KR" altLang="en-US" b="1" dirty="0" smtClean="0"/>
              <a:t>방 정보 상세보기</a:t>
            </a:r>
            <a:r>
              <a:rPr lang="en-US" altLang="ko-KR" b="1" dirty="0" smtClean="0"/>
              <a:t>1(1) - </a:t>
            </a:r>
            <a:r>
              <a:rPr lang="ko-KR" altLang="en-US" b="1" dirty="0" smtClean="0"/>
              <a:t>초기기획</a:t>
            </a:r>
            <a:endParaRPr lang="ko-KR" altLang="en-US" b="1" dirty="0"/>
          </a:p>
        </p:txBody>
      </p:sp>
      <p:sp>
        <p:nvSpPr>
          <p:cNvPr id="43" name="직사각형 42"/>
          <p:cNvSpPr/>
          <p:nvPr/>
        </p:nvSpPr>
        <p:spPr>
          <a:xfrm>
            <a:off x="5973894" y="6146961"/>
            <a:ext cx="5881796" cy="17235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&lt; </a:t>
            </a:r>
            <a:r>
              <a:rPr lang="ko-KR" altLang="en-US" b="1" dirty="0" smtClean="0"/>
              <a:t>참고사항 </a:t>
            </a:r>
            <a:r>
              <a:rPr lang="en-US" altLang="ko-KR" b="1" dirty="0" smtClean="0"/>
              <a:t>&gt;</a:t>
            </a:r>
          </a:p>
          <a:p>
            <a:pPr algn="ctr"/>
            <a:endParaRPr lang="en-US" altLang="ko-KR" b="1" dirty="0" smtClean="0"/>
          </a:p>
          <a:p>
            <a:pPr marL="285750" indent="-285750">
              <a:buFontTx/>
              <a:buChar char="-"/>
            </a:pPr>
            <a:r>
              <a:rPr lang="ko-KR" altLang="en-US" sz="1400" b="1" dirty="0" err="1" smtClean="0"/>
              <a:t>모바일</a:t>
            </a:r>
            <a:r>
              <a:rPr lang="ko-KR" altLang="en-US" sz="1400" b="1" dirty="0" smtClean="0"/>
              <a:t> 버전의 경우 </a:t>
            </a:r>
            <a:r>
              <a:rPr lang="en-US" altLang="ko-KR" sz="1400" b="1" dirty="0" smtClean="0"/>
              <a:t>VR</a:t>
            </a:r>
            <a:r>
              <a:rPr lang="ko-KR" altLang="en-US" sz="1400" b="1" dirty="0" smtClean="0"/>
              <a:t>사진</a:t>
            </a:r>
            <a:r>
              <a:rPr lang="en-US" altLang="ko-KR" sz="1400" b="1" dirty="0" smtClean="0"/>
              <a:t>, </a:t>
            </a:r>
            <a:r>
              <a:rPr lang="ko-KR" altLang="en-US" sz="1400" b="1" dirty="0" smtClean="0"/>
              <a:t>이미지</a:t>
            </a:r>
            <a:r>
              <a:rPr lang="en-US" altLang="ko-KR" sz="1400" b="1" dirty="0" smtClean="0"/>
              <a:t>, </a:t>
            </a:r>
            <a:r>
              <a:rPr lang="ko-KR" altLang="en-US" sz="1400" b="1" dirty="0" smtClean="0"/>
              <a:t>일반 </a:t>
            </a:r>
            <a:r>
              <a:rPr lang="en-US" altLang="ko-KR" sz="1400" b="1" dirty="0" smtClean="0"/>
              <a:t>text</a:t>
            </a:r>
            <a:r>
              <a:rPr lang="ko-KR" altLang="en-US" sz="1400" b="1" dirty="0" smtClean="0"/>
              <a:t>만 오기 때문에</a:t>
            </a:r>
            <a:endParaRPr lang="en-US" altLang="ko-KR" sz="1400" b="1" dirty="0"/>
          </a:p>
          <a:p>
            <a:pPr marL="285750" indent="-285750">
              <a:buFontTx/>
              <a:buChar char="-"/>
            </a:pPr>
            <a:r>
              <a:rPr lang="ko-KR" altLang="en-US" sz="1400" b="1" dirty="0" smtClean="0"/>
              <a:t>주요 사진은 슬라이드 형태로 보여주고</a:t>
            </a:r>
            <a:r>
              <a:rPr lang="en-US" altLang="ko-KR" sz="1400" b="1" dirty="0" smtClean="0"/>
              <a:t>, </a:t>
            </a:r>
            <a:r>
              <a:rPr lang="ko-KR" altLang="en-US" sz="1400" b="1" dirty="0" smtClean="0"/>
              <a:t>나머지 이미지는 </a:t>
            </a:r>
            <a:r>
              <a:rPr lang="en-US" altLang="ko-KR" sz="1400" b="1" dirty="0" smtClean="0"/>
              <a:t>HTML Text </a:t>
            </a:r>
            <a:r>
              <a:rPr lang="ko-KR" altLang="en-US" sz="1400" b="1" dirty="0" smtClean="0"/>
              <a:t>형식으로 </a:t>
            </a:r>
            <a:r>
              <a:rPr lang="ko-KR" altLang="en-US" sz="1400" b="1" dirty="0" err="1" smtClean="0"/>
              <a:t>업로드한다</a:t>
            </a:r>
            <a:r>
              <a:rPr lang="en-US" altLang="ko-KR" sz="1400" b="1" dirty="0" smtClean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400" b="1" dirty="0" smtClean="0"/>
              <a:t>연락처</a:t>
            </a:r>
            <a:r>
              <a:rPr lang="en-US" altLang="ko-KR" sz="1400" b="1" dirty="0" smtClean="0"/>
              <a:t>(</a:t>
            </a:r>
            <a:r>
              <a:rPr lang="ko-KR" altLang="en-US" sz="1400" b="1" dirty="0" err="1" smtClean="0"/>
              <a:t>전화걸기</a:t>
            </a:r>
            <a:r>
              <a:rPr lang="en-US" altLang="ko-KR" sz="1400" b="1" dirty="0" smtClean="0"/>
              <a:t>, </a:t>
            </a:r>
            <a:r>
              <a:rPr lang="ko-KR" altLang="en-US" sz="1400" b="1" dirty="0" err="1" smtClean="0"/>
              <a:t>문자보내기</a:t>
            </a:r>
            <a:r>
              <a:rPr lang="en-US" altLang="ko-KR" sz="1400" b="1" dirty="0" smtClean="0"/>
              <a:t>)</a:t>
            </a:r>
            <a:r>
              <a:rPr lang="ko-KR" altLang="en-US" sz="1400" b="1" dirty="0" smtClean="0"/>
              <a:t>등은 가상번호를 연결해서 본 서비스를 보고 연락을 건 것을 알 수 있도록 한다</a:t>
            </a:r>
            <a:r>
              <a:rPr lang="en-US" altLang="ko-KR" sz="1400" b="1" dirty="0" smtClean="0"/>
              <a:t>.</a:t>
            </a:r>
          </a:p>
        </p:txBody>
      </p:sp>
      <p:sp>
        <p:nvSpPr>
          <p:cNvPr id="52" name="직사각형 51"/>
          <p:cNvSpPr/>
          <p:nvPr/>
        </p:nvSpPr>
        <p:spPr>
          <a:xfrm>
            <a:off x="6726458" y="567791"/>
            <a:ext cx="2111148" cy="11315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지도로 보기</a:t>
            </a:r>
            <a:endParaRPr lang="ko-KR" altLang="en-US" dirty="0"/>
          </a:p>
        </p:txBody>
      </p:sp>
      <p:sp>
        <p:nvSpPr>
          <p:cNvPr id="53" name="직사각형 52"/>
          <p:cNvSpPr/>
          <p:nvPr/>
        </p:nvSpPr>
        <p:spPr>
          <a:xfrm>
            <a:off x="8983670" y="567791"/>
            <a:ext cx="2139932" cy="11315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로드 뷰</a:t>
            </a:r>
            <a:endParaRPr lang="ko-KR" altLang="en-US" dirty="0"/>
          </a:p>
        </p:txBody>
      </p:sp>
      <p:sp>
        <p:nvSpPr>
          <p:cNvPr id="54" name="직사각형 53"/>
          <p:cNvSpPr/>
          <p:nvPr/>
        </p:nvSpPr>
        <p:spPr>
          <a:xfrm>
            <a:off x="6732531" y="150812"/>
            <a:ext cx="4417619" cy="4049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Tab(</a:t>
            </a:r>
            <a:r>
              <a:rPr lang="ko-KR" altLang="en-US" dirty="0" smtClean="0"/>
              <a:t>위치정보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60" name="직사각형 59"/>
          <p:cNvSpPr/>
          <p:nvPr/>
        </p:nvSpPr>
        <p:spPr>
          <a:xfrm>
            <a:off x="6705983" y="1901114"/>
            <a:ext cx="4417619" cy="4049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Tab(</a:t>
            </a:r>
            <a:r>
              <a:rPr lang="ko-KR" altLang="en-US" dirty="0" err="1" smtClean="0"/>
              <a:t>방정보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86" name="직사각형 85"/>
          <p:cNvSpPr/>
          <p:nvPr/>
        </p:nvSpPr>
        <p:spPr>
          <a:xfrm>
            <a:off x="6716221" y="4318751"/>
            <a:ext cx="4417619" cy="4049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Tab(</a:t>
            </a:r>
            <a:r>
              <a:rPr lang="ko-KR" altLang="en-US" dirty="0" smtClean="0"/>
              <a:t>업체정보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87" name="직사각형 86"/>
          <p:cNvSpPr/>
          <p:nvPr/>
        </p:nvSpPr>
        <p:spPr>
          <a:xfrm>
            <a:off x="675129" y="4296416"/>
            <a:ext cx="4518955" cy="1502626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88" name="직선 화살표 연결선 87"/>
          <p:cNvCxnSpPr>
            <a:stCxn id="87" idx="3"/>
            <a:endCxn id="52" idx="1"/>
          </p:cNvCxnSpPr>
          <p:nvPr/>
        </p:nvCxnSpPr>
        <p:spPr>
          <a:xfrm flipV="1">
            <a:off x="5194084" y="1133572"/>
            <a:ext cx="1532374" cy="3914157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화살표 연결선 88"/>
          <p:cNvCxnSpPr>
            <a:stCxn id="87" idx="3"/>
          </p:cNvCxnSpPr>
          <p:nvPr/>
        </p:nvCxnSpPr>
        <p:spPr>
          <a:xfrm flipV="1">
            <a:off x="5194084" y="2978762"/>
            <a:ext cx="1505826" cy="2068967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/>
          <p:cNvCxnSpPr>
            <a:stCxn id="87" idx="3"/>
          </p:cNvCxnSpPr>
          <p:nvPr/>
        </p:nvCxnSpPr>
        <p:spPr>
          <a:xfrm flipV="1">
            <a:off x="5194084" y="4879541"/>
            <a:ext cx="1532374" cy="168188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7" name="그림 1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87300" y="4766430"/>
            <a:ext cx="4281516" cy="662945"/>
          </a:xfrm>
          <a:prstGeom prst="rect">
            <a:avLst/>
          </a:prstGeom>
        </p:spPr>
      </p:pic>
      <p:pic>
        <p:nvPicPr>
          <p:cNvPr id="118" name="그림 1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87300" y="5541185"/>
            <a:ext cx="4281516" cy="662945"/>
          </a:xfrm>
          <a:prstGeom prst="rect">
            <a:avLst/>
          </a:prstGeom>
        </p:spPr>
      </p:pic>
      <p:sp>
        <p:nvSpPr>
          <p:cNvPr id="119" name="직사각형 118"/>
          <p:cNvSpPr/>
          <p:nvPr/>
        </p:nvSpPr>
        <p:spPr>
          <a:xfrm>
            <a:off x="10223093" y="4833176"/>
            <a:ext cx="9878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 dirty="0" smtClean="0">
                <a:latin typeface="Arial" panose="020B0604020202020204" pitchFamily="34" charset="0"/>
              </a:rPr>
              <a:t>사업자가</a:t>
            </a:r>
            <a:endParaRPr lang="en-US" altLang="ko-KR" sz="1000" b="1" dirty="0" smtClean="0">
              <a:latin typeface="Arial" panose="020B0604020202020204" pitchFamily="34" charset="0"/>
            </a:endParaRPr>
          </a:p>
          <a:p>
            <a:pPr algn="ctr"/>
            <a:r>
              <a:rPr lang="ko-KR" altLang="en-US" sz="1000" b="1" dirty="0" err="1" smtClean="0">
                <a:latin typeface="Arial" panose="020B0604020202020204" pitchFamily="34" charset="0"/>
              </a:rPr>
              <a:t>올린경우</a:t>
            </a:r>
            <a:endParaRPr lang="en-US" altLang="ko-KR" sz="1000" b="1" dirty="0">
              <a:latin typeface="Arial" panose="020B0604020202020204" pitchFamily="34" charset="0"/>
            </a:endParaRPr>
          </a:p>
        </p:txBody>
      </p:sp>
      <p:sp>
        <p:nvSpPr>
          <p:cNvPr id="120" name="직사각형 119"/>
          <p:cNvSpPr/>
          <p:nvPr/>
        </p:nvSpPr>
        <p:spPr>
          <a:xfrm>
            <a:off x="10227915" y="5545121"/>
            <a:ext cx="9878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 dirty="0" smtClean="0">
                <a:latin typeface="Arial" panose="020B0604020202020204" pitchFamily="34" charset="0"/>
              </a:rPr>
              <a:t>일반인이</a:t>
            </a:r>
            <a:endParaRPr lang="en-US" altLang="ko-KR" sz="1000" b="1" dirty="0" smtClean="0">
              <a:latin typeface="Arial" panose="020B0604020202020204" pitchFamily="34" charset="0"/>
            </a:endParaRPr>
          </a:p>
          <a:p>
            <a:pPr algn="ctr"/>
            <a:r>
              <a:rPr lang="ko-KR" altLang="en-US" sz="1000" b="1" dirty="0" err="1" smtClean="0">
                <a:latin typeface="Arial" panose="020B0604020202020204" pitchFamily="34" charset="0"/>
              </a:rPr>
              <a:t>올린경우</a:t>
            </a:r>
            <a:endParaRPr lang="en-US" altLang="ko-KR" sz="1000" b="1" dirty="0">
              <a:latin typeface="Arial" panose="020B0604020202020204" pitchFamily="34" charset="0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9013676" y="5793402"/>
            <a:ext cx="1204126" cy="1121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1" name="직사각형 120"/>
          <p:cNvSpPr/>
          <p:nvPr/>
        </p:nvSpPr>
        <p:spPr>
          <a:xfrm>
            <a:off x="8971345" y="5598110"/>
            <a:ext cx="556343" cy="223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성함</a:t>
            </a:r>
            <a:endParaRPr lang="ko-KR" altLang="en-US" sz="11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22" name="직사각형 121"/>
          <p:cNvSpPr/>
          <p:nvPr/>
        </p:nvSpPr>
        <p:spPr>
          <a:xfrm>
            <a:off x="1047994" y="7303204"/>
            <a:ext cx="359504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 dirty="0" smtClean="0">
                <a:latin typeface="Arial" panose="020B0604020202020204" pitchFamily="34" charset="0"/>
              </a:rPr>
              <a:t>뒷장 계속</a:t>
            </a:r>
            <a:r>
              <a:rPr lang="en-US" altLang="ko-KR" sz="1000" b="1" dirty="0" smtClean="0">
                <a:latin typeface="Arial" panose="020B0604020202020204" pitchFamily="34" charset="0"/>
              </a:rPr>
              <a:t>………….</a:t>
            </a:r>
            <a:endParaRPr lang="en-US" altLang="ko-KR" sz="1000" b="1" dirty="0">
              <a:latin typeface="Arial" panose="020B0604020202020204" pitchFamily="34" charset="0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699910" y="2368386"/>
            <a:ext cx="4423692" cy="1823097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5582898" y="2607308"/>
            <a:ext cx="986285" cy="443801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/>
              <a:t>위치정보</a:t>
            </a:r>
            <a:endParaRPr lang="en-US" altLang="ko-KR" sz="1050" dirty="0" smtClean="0"/>
          </a:p>
          <a:p>
            <a:pPr algn="ctr"/>
            <a:r>
              <a:rPr lang="ko-KR" altLang="en-US" sz="1050" dirty="0" err="1" smtClean="0"/>
              <a:t>선택시</a:t>
            </a:r>
            <a:endParaRPr lang="ko-KR" altLang="en-US" sz="1050" dirty="0"/>
          </a:p>
        </p:txBody>
      </p:sp>
      <p:sp>
        <p:nvSpPr>
          <p:cNvPr id="46" name="직사각형 45"/>
          <p:cNvSpPr/>
          <p:nvPr/>
        </p:nvSpPr>
        <p:spPr>
          <a:xfrm>
            <a:off x="5683049" y="3569444"/>
            <a:ext cx="986285" cy="443801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smtClean="0"/>
              <a:t>방정보</a:t>
            </a:r>
            <a:endParaRPr lang="en-US" altLang="ko-KR" sz="1050" dirty="0"/>
          </a:p>
          <a:p>
            <a:pPr algn="ctr"/>
            <a:r>
              <a:rPr lang="ko-KR" altLang="en-US" sz="1050" dirty="0" err="1" smtClean="0"/>
              <a:t>선택시</a:t>
            </a:r>
            <a:endParaRPr lang="ko-KR" altLang="en-US" sz="1050" dirty="0"/>
          </a:p>
        </p:txBody>
      </p:sp>
      <p:sp>
        <p:nvSpPr>
          <p:cNvPr id="47" name="직사각형 46"/>
          <p:cNvSpPr/>
          <p:nvPr/>
        </p:nvSpPr>
        <p:spPr>
          <a:xfrm>
            <a:off x="5510845" y="4777009"/>
            <a:ext cx="986285" cy="443801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/>
              <a:t>업체정보</a:t>
            </a:r>
            <a:endParaRPr lang="en-US" altLang="ko-KR" sz="1050" dirty="0" smtClean="0"/>
          </a:p>
          <a:p>
            <a:pPr algn="ctr"/>
            <a:r>
              <a:rPr lang="ko-KR" altLang="en-US" sz="1050" dirty="0" err="1" smtClean="0"/>
              <a:t>선택시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3464938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453420" y="326870"/>
            <a:ext cx="51599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방 정보관리</a:t>
            </a:r>
            <a:r>
              <a:rPr lang="en-US" altLang="ko-KR" b="1" dirty="0"/>
              <a:t> </a:t>
            </a:r>
            <a:r>
              <a:rPr lang="en-US" altLang="ko-KR" b="1" dirty="0" smtClean="0"/>
              <a:t>- </a:t>
            </a:r>
            <a:r>
              <a:rPr lang="ko-KR" altLang="en-US" b="1" dirty="0" smtClean="0"/>
              <a:t>방 정보 상세보기</a:t>
            </a:r>
            <a:r>
              <a:rPr lang="en-US" altLang="ko-KR" b="1" dirty="0"/>
              <a:t>2(1) - </a:t>
            </a:r>
            <a:r>
              <a:rPr lang="ko-KR" altLang="en-US" b="1" dirty="0"/>
              <a:t>초기기획</a:t>
            </a:r>
          </a:p>
          <a:p>
            <a:endParaRPr lang="ko-KR" altLang="en-US" b="1" dirty="0"/>
          </a:p>
        </p:txBody>
      </p:sp>
      <p:cxnSp>
        <p:nvCxnSpPr>
          <p:cNvPr id="42" name="직선 화살표 연결선 41"/>
          <p:cNvCxnSpPr/>
          <p:nvPr/>
        </p:nvCxnSpPr>
        <p:spPr>
          <a:xfrm flipV="1">
            <a:off x="2325183" y="2835571"/>
            <a:ext cx="2410439" cy="930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4" name="Browser"/>
          <p:cNvGrpSpPr/>
          <p:nvPr>
            <p:custDataLst>
              <p:tags r:id="rId1"/>
            </p:custDataLst>
          </p:nvPr>
        </p:nvGrpSpPr>
        <p:grpSpPr>
          <a:xfrm>
            <a:off x="620529" y="1032633"/>
            <a:ext cx="4927471" cy="5352905"/>
            <a:chOff x="595684" y="1261241"/>
            <a:chExt cx="6668461" cy="4352545"/>
          </a:xfrm>
        </p:grpSpPr>
        <p:sp>
          <p:nvSpPr>
            <p:cNvPr id="65" name="Window Body"/>
            <p:cNvSpPr/>
            <p:nvPr>
              <p:custDataLst>
                <p:tags r:id="rId12"/>
              </p:custDataLst>
            </p:nvPr>
          </p:nvSpPr>
          <p:spPr>
            <a:xfrm>
              <a:off x="595684" y="1656751"/>
              <a:ext cx="6668461" cy="395703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6" name="Title Bar"/>
            <p:cNvSpPr/>
            <p:nvPr>
              <p:custDataLst>
                <p:tags r:id="rId13"/>
              </p:custDataLst>
            </p:nvPr>
          </p:nvSpPr>
          <p:spPr>
            <a:xfrm>
              <a:off x="595684" y="1261241"/>
              <a:ext cx="6668460" cy="39705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title;</a:t>
              </a:r>
              <a:r>
                <a:rPr lang="ko-KR" alt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altLang="ko-KR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ver3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7" name="Menu Button"/>
            <p:cNvSpPr>
              <a:spLocks noChangeAspect="1" noEditPoints="1"/>
            </p:cNvSpPr>
            <p:nvPr>
              <p:custDataLst>
                <p:tags r:id="rId14"/>
              </p:custDataLst>
            </p:nvPr>
          </p:nvSpPr>
          <p:spPr bwMode="auto">
            <a:xfrm>
              <a:off x="7088479" y="1488617"/>
              <a:ext cx="110196" cy="83327"/>
            </a:xfrm>
            <a:custGeom>
              <a:avLst/>
              <a:gdLst>
                <a:gd name="T0" fmla="*/ 0 w 415"/>
                <a:gd name="T1" fmla="*/ 309 h 309"/>
                <a:gd name="T2" fmla="*/ 415 w 415"/>
                <a:gd name="T3" fmla="*/ 309 h 309"/>
                <a:gd name="T4" fmla="*/ 0 w 415"/>
                <a:gd name="T5" fmla="*/ 155 h 309"/>
                <a:gd name="T6" fmla="*/ 415 w 415"/>
                <a:gd name="T7" fmla="*/ 155 h 309"/>
                <a:gd name="T8" fmla="*/ 0 w 415"/>
                <a:gd name="T9" fmla="*/ 0 h 309"/>
                <a:gd name="T10" fmla="*/ 415 w 415"/>
                <a:gd name="T11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5" h="309">
                  <a:moveTo>
                    <a:pt x="0" y="309"/>
                  </a:moveTo>
                  <a:lnTo>
                    <a:pt x="415" y="309"/>
                  </a:lnTo>
                  <a:moveTo>
                    <a:pt x="0" y="155"/>
                  </a:moveTo>
                  <a:lnTo>
                    <a:pt x="415" y="155"/>
                  </a:lnTo>
                  <a:moveTo>
                    <a:pt x="0" y="0"/>
                  </a:moveTo>
                  <a:lnTo>
                    <a:pt x="415" y="0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8" name="Close Button"/>
            <p:cNvSpPr>
              <a:spLocks noEditPoints="1"/>
            </p:cNvSpPr>
            <p:nvPr>
              <p:custDataLst>
                <p:tags r:id="rId15"/>
              </p:custDataLst>
            </p:nvPr>
          </p:nvSpPr>
          <p:spPr bwMode="auto">
            <a:xfrm>
              <a:off x="7108416" y="1313913"/>
              <a:ext cx="72682" cy="70417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noFill/>
            <a:ln w="9525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9" name="Address Box"/>
            <p:cNvSpPr/>
            <p:nvPr>
              <p:custDataLst>
                <p:tags r:id="rId16"/>
              </p:custDataLst>
            </p:nvPr>
          </p:nvSpPr>
          <p:spPr>
            <a:xfrm>
              <a:off x="1262452" y="1442400"/>
              <a:ext cx="5760557" cy="175761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237744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noProof="1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www.cozyhouzz.co.kr</a:t>
              </a:r>
              <a:endParaRPr lang="en-US" sz="900" noProof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0" name="Document Icon"/>
            <p:cNvSpPr>
              <a:spLocks noChangeAspect="1" noEditPoints="1"/>
            </p:cNvSpPr>
            <p:nvPr>
              <p:custDataLst>
                <p:tags r:id="rId17"/>
              </p:custDataLst>
            </p:nvPr>
          </p:nvSpPr>
          <p:spPr bwMode="auto">
            <a:xfrm>
              <a:off x="1318667" y="1480988"/>
              <a:ext cx="69166" cy="98584"/>
            </a:xfrm>
            <a:custGeom>
              <a:avLst/>
              <a:gdLst>
                <a:gd name="T0" fmla="*/ 153 w 260"/>
                <a:gd name="T1" fmla="*/ 7 h 367"/>
                <a:gd name="T2" fmla="*/ 153 w 260"/>
                <a:gd name="T3" fmla="*/ 108 h 367"/>
                <a:gd name="T4" fmla="*/ 253 w 260"/>
                <a:gd name="T5" fmla="*/ 108 h 367"/>
                <a:gd name="T6" fmla="*/ 0 w 260"/>
                <a:gd name="T7" fmla="*/ 0 h 367"/>
                <a:gd name="T8" fmla="*/ 0 w 260"/>
                <a:gd name="T9" fmla="*/ 367 h 367"/>
                <a:gd name="T10" fmla="*/ 260 w 260"/>
                <a:gd name="T11" fmla="*/ 367 h 367"/>
                <a:gd name="T12" fmla="*/ 260 w 260"/>
                <a:gd name="T13" fmla="*/ 100 h 367"/>
                <a:gd name="T14" fmla="*/ 161 w 260"/>
                <a:gd name="T15" fmla="*/ 1 h 367"/>
                <a:gd name="T16" fmla="*/ 0 w 260"/>
                <a:gd name="T17" fmla="*/ 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0" h="367">
                  <a:moveTo>
                    <a:pt x="153" y="7"/>
                  </a:moveTo>
                  <a:lnTo>
                    <a:pt x="153" y="108"/>
                  </a:lnTo>
                  <a:lnTo>
                    <a:pt x="253" y="108"/>
                  </a:lnTo>
                  <a:moveTo>
                    <a:pt x="0" y="0"/>
                  </a:moveTo>
                  <a:lnTo>
                    <a:pt x="0" y="367"/>
                  </a:lnTo>
                  <a:lnTo>
                    <a:pt x="260" y="367"/>
                  </a:lnTo>
                  <a:lnTo>
                    <a:pt x="260" y="100"/>
                  </a:lnTo>
                  <a:lnTo>
                    <a:pt x="161" y="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71" name="Navigation Buttons"/>
            <p:cNvGrpSpPr/>
            <p:nvPr/>
          </p:nvGrpSpPr>
          <p:grpSpPr>
            <a:xfrm>
              <a:off x="688665" y="1466318"/>
              <a:ext cx="473614" cy="127924"/>
              <a:chOff x="688665" y="1466318"/>
              <a:chExt cx="473614" cy="127924"/>
            </a:xfrm>
          </p:grpSpPr>
          <p:sp>
            <p:nvSpPr>
              <p:cNvPr id="72" name="Back Button"/>
              <p:cNvSpPr>
                <a:spLocks noChangeAspect="1" noEditPoints="1"/>
              </p:cNvSpPr>
              <p:nvPr>
                <p:custDataLst>
                  <p:tags r:id="rId18"/>
                </p:custDataLst>
              </p:nvPr>
            </p:nvSpPr>
            <p:spPr bwMode="auto">
              <a:xfrm>
                <a:off x="688665" y="1485683"/>
                <a:ext cx="112541" cy="89195"/>
              </a:xfrm>
              <a:custGeom>
                <a:avLst/>
                <a:gdLst>
                  <a:gd name="T0" fmla="*/ 159 w 423"/>
                  <a:gd name="T1" fmla="*/ 332 h 332"/>
                  <a:gd name="T2" fmla="*/ 0 w 423"/>
                  <a:gd name="T3" fmla="*/ 166 h 332"/>
                  <a:gd name="T4" fmla="*/ 159 w 423"/>
                  <a:gd name="T5" fmla="*/ 0 h 332"/>
                  <a:gd name="T6" fmla="*/ 15 w 423"/>
                  <a:gd name="T7" fmla="*/ 166 h 332"/>
                  <a:gd name="T8" fmla="*/ 423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159" y="332"/>
                    </a:moveTo>
                    <a:lnTo>
                      <a:pt x="0" y="166"/>
                    </a:lnTo>
                    <a:lnTo>
                      <a:pt x="159" y="0"/>
                    </a:lnTo>
                    <a:moveTo>
                      <a:pt x="15" y="166"/>
                    </a:moveTo>
                    <a:lnTo>
                      <a:pt x="423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73" name="Forward Button"/>
              <p:cNvSpPr>
                <a:spLocks noChangeAspect="1" noEditPoints="1"/>
              </p:cNvSpPr>
              <p:nvPr>
                <p:custDataLst>
                  <p:tags r:id="rId19"/>
                </p:custDataLst>
              </p:nvPr>
            </p:nvSpPr>
            <p:spPr bwMode="auto">
              <a:xfrm>
                <a:off x="866857" y="1485683"/>
                <a:ext cx="112542" cy="89195"/>
              </a:xfrm>
              <a:custGeom>
                <a:avLst/>
                <a:gdLst>
                  <a:gd name="T0" fmla="*/ 265 w 423"/>
                  <a:gd name="T1" fmla="*/ 0 h 332"/>
                  <a:gd name="T2" fmla="*/ 423 w 423"/>
                  <a:gd name="T3" fmla="*/ 166 h 332"/>
                  <a:gd name="T4" fmla="*/ 265 w 423"/>
                  <a:gd name="T5" fmla="*/ 332 h 332"/>
                  <a:gd name="T6" fmla="*/ 408 w 423"/>
                  <a:gd name="T7" fmla="*/ 166 h 332"/>
                  <a:gd name="T8" fmla="*/ 0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265" y="0"/>
                    </a:moveTo>
                    <a:lnTo>
                      <a:pt x="423" y="166"/>
                    </a:lnTo>
                    <a:lnTo>
                      <a:pt x="265" y="332"/>
                    </a:lnTo>
                    <a:moveTo>
                      <a:pt x="408" y="166"/>
                    </a:moveTo>
                    <a:lnTo>
                      <a:pt x="0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74" name="Reload Button"/>
              <p:cNvSpPr>
                <a:spLocks noChangeAspect="1" noEditPoints="1"/>
              </p:cNvSpPr>
              <p:nvPr>
                <p:custDataLst>
                  <p:tags r:id="rId20"/>
                </p:custDataLst>
              </p:nvPr>
            </p:nvSpPr>
            <p:spPr bwMode="auto">
              <a:xfrm>
                <a:off x="1045048" y="1466318"/>
                <a:ext cx="117231" cy="127924"/>
              </a:xfrm>
              <a:custGeom>
                <a:avLst/>
                <a:gdLst>
                  <a:gd name="T0" fmla="*/ 441 w 441"/>
                  <a:gd name="T1" fmla="*/ 7 h 474"/>
                  <a:gd name="T2" fmla="*/ 441 w 441"/>
                  <a:gd name="T3" fmla="*/ 144 h 474"/>
                  <a:gd name="T4" fmla="*/ 296 w 441"/>
                  <a:gd name="T5" fmla="*/ 144 h 474"/>
                  <a:gd name="T6" fmla="*/ 438 w 441"/>
                  <a:gd name="T7" fmla="*/ 309 h 474"/>
                  <a:gd name="T8" fmla="*/ 166 w 441"/>
                  <a:gd name="T9" fmla="*/ 434 h 474"/>
                  <a:gd name="T10" fmla="*/ 41 w 441"/>
                  <a:gd name="T11" fmla="*/ 162 h 474"/>
                  <a:gd name="T12" fmla="*/ 313 w 441"/>
                  <a:gd name="T13" fmla="*/ 37 h 474"/>
                  <a:gd name="T14" fmla="*/ 428 w 441"/>
                  <a:gd name="T15" fmla="*/ 139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41" h="474">
                    <a:moveTo>
                      <a:pt x="441" y="7"/>
                    </a:moveTo>
                    <a:lnTo>
                      <a:pt x="441" y="144"/>
                    </a:lnTo>
                    <a:lnTo>
                      <a:pt x="296" y="144"/>
                    </a:lnTo>
                    <a:moveTo>
                      <a:pt x="438" y="309"/>
                    </a:moveTo>
                    <a:cubicBezTo>
                      <a:pt x="397" y="418"/>
                      <a:pt x="276" y="474"/>
                      <a:pt x="166" y="434"/>
                    </a:cubicBezTo>
                    <a:cubicBezTo>
                      <a:pt x="56" y="393"/>
                      <a:pt x="0" y="271"/>
                      <a:pt x="41" y="162"/>
                    </a:cubicBezTo>
                    <a:cubicBezTo>
                      <a:pt x="82" y="52"/>
                      <a:pt x="202" y="0"/>
                      <a:pt x="313" y="37"/>
                    </a:cubicBezTo>
                    <a:cubicBezTo>
                      <a:pt x="357" y="51"/>
                      <a:pt x="398" y="91"/>
                      <a:pt x="428" y="139"/>
                    </a:cubicBezTo>
                  </a:path>
                </a:pathLst>
              </a:custGeom>
              <a:noFill/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sp>
        <p:nvSpPr>
          <p:cNvPr id="75" name="모서리가 둥근 직사각형 74"/>
          <p:cNvSpPr/>
          <p:nvPr/>
        </p:nvSpPr>
        <p:spPr>
          <a:xfrm>
            <a:off x="731886" y="5845975"/>
            <a:ext cx="4701042" cy="2992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footer</a:t>
            </a:r>
            <a:endParaRPr lang="ko-KR" altLang="en-US" dirty="0"/>
          </a:p>
        </p:txBody>
      </p:sp>
      <p:sp>
        <p:nvSpPr>
          <p:cNvPr id="48" name="직사각형 47"/>
          <p:cNvSpPr/>
          <p:nvPr/>
        </p:nvSpPr>
        <p:spPr>
          <a:xfrm>
            <a:off x="841158" y="3235448"/>
            <a:ext cx="4422371" cy="18371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Comment API(</a:t>
            </a:r>
            <a:r>
              <a:rPr lang="ko-KR" altLang="en-US" sz="1600" dirty="0" err="1" smtClean="0"/>
              <a:t>댓글</a:t>
            </a:r>
            <a:r>
              <a:rPr lang="ko-KR" altLang="en-US" sz="1600" dirty="0" smtClean="0"/>
              <a:t> 기능</a:t>
            </a:r>
            <a:r>
              <a:rPr lang="en-US" altLang="ko-KR" sz="1600" dirty="0" smtClean="0"/>
              <a:t>)</a:t>
            </a:r>
          </a:p>
          <a:p>
            <a:pPr algn="ctr"/>
            <a:endParaRPr lang="en-US" altLang="ko-KR" sz="1600" dirty="0" smtClean="0"/>
          </a:p>
          <a:p>
            <a:pPr algn="ctr"/>
            <a:endParaRPr lang="en-US" altLang="ko-KR" sz="1600" dirty="0" smtClean="0"/>
          </a:p>
          <a:p>
            <a:pPr algn="ctr"/>
            <a:endParaRPr lang="en-US" altLang="ko-KR" sz="1600" dirty="0"/>
          </a:p>
          <a:p>
            <a:pPr algn="ctr"/>
            <a:endParaRPr lang="en-US" altLang="ko-KR" sz="1600" dirty="0" smtClean="0"/>
          </a:p>
          <a:p>
            <a:pPr algn="ctr"/>
            <a:endParaRPr lang="en-US" altLang="ko-KR" sz="1600" dirty="0"/>
          </a:p>
          <a:p>
            <a:pPr algn="ctr"/>
            <a:endParaRPr lang="en-US" altLang="ko-KR" sz="1600" dirty="0" smtClean="0"/>
          </a:p>
        </p:txBody>
      </p:sp>
      <p:sp>
        <p:nvSpPr>
          <p:cNvPr id="81" name="모서리가 둥근 직사각형 80"/>
          <p:cNvSpPr/>
          <p:nvPr/>
        </p:nvSpPr>
        <p:spPr>
          <a:xfrm>
            <a:off x="841928" y="2250200"/>
            <a:ext cx="4421601" cy="8868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공유하기</a:t>
            </a:r>
            <a:endParaRPr lang="en-US" altLang="ko-KR" dirty="0" smtClean="0"/>
          </a:p>
          <a:p>
            <a:pPr algn="ctr"/>
            <a:r>
              <a:rPr lang="en-US" altLang="ko-KR" sz="1400" dirty="0" smtClean="0"/>
              <a:t>(</a:t>
            </a:r>
            <a:r>
              <a:rPr lang="ko-KR" altLang="en-US" sz="1400" dirty="0" err="1" smtClean="0"/>
              <a:t>카카오톡</a:t>
            </a:r>
            <a:r>
              <a:rPr lang="en-US" altLang="ko-KR" sz="1400" dirty="0" smtClean="0"/>
              <a:t>, Facebook, </a:t>
            </a:r>
            <a:r>
              <a:rPr lang="ko-KR" altLang="en-US" sz="1400" dirty="0" smtClean="0"/>
              <a:t>밴드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링크</a:t>
            </a:r>
            <a:r>
              <a:rPr lang="en-US" altLang="ko-KR" sz="1400" dirty="0" smtClean="0"/>
              <a:t>, iframe)</a:t>
            </a:r>
          </a:p>
          <a:p>
            <a:pPr algn="ctr"/>
            <a:endParaRPr lang="ko-KR" altLang="en-US" sz="1400" dirty="0"/>
          </a:p>
        </p:txBody>
      </p:sp>
      <p:sp>
        <p:nvSpPr>
          <p:cNvPr id="83" name="모서리가 둥근 직사각형 82"/>
          <p:cNvSpPr/>
          <p:nvPr/>
        </p:nvSpPr>
        <p:spPr>
          <a:xfrm>
            <a:off x="927978" y="5121283"/>
            <a:ext cx="4308858" cy="3001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목록가기</a:t>
            </a:r>
            <a:endParaRPr lang="ko-KR" altLang="en-US" dirty="0"/>
          </a:p>
        </p:txBody>
      </p:sp>
      <p:sp>
        <p:nvSpPr>
          <p:cNvPr id="76" name="모서리가 둥근 직사각형 75"/>
          <p:cNvSpPr/>
          <p:nvPr/>
        </p:nvSpPr>
        <p:spPr>
          <a:xfrm>
            <a:off x="1359729" y="1796751"/>
            <a:ext cx="684731" cy="3001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12</a:t>
            </a:r>
            <a:endParaRPr lang="ko-KR" altLang="en-US" sz="1200" dirty="0"/>
          </a:p>
        </p:txBody>
      </p:sp>
      <p:cxnSp>
        <p:nvCxnSpPr>
          <p:cNvPr id="52" name="직선 화살표 연결선 51"/>
          <p:cNvCxnSpPr/>
          <p:nvPr/>
        </p:nvCxnSpPr>
        <p:spPr>
          <a:xfrm flipV="1">
            <a:off x="8183678" y="3164425"/>
            <a:ext cx="2410439" cy="930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Browser"/>
          <p:cNvGrpSpPr/>
          <p:nvPr>
            <p:custDataLst>
              <p:tags r:id="rId2"/>
            </p:custDataLst>
          </p:nvPr>
        </p:nvGrpSpPr>
        <p:grpSpPr>
          <a:xfrm>
            <a:off x="6479024" y="1025059"/>
            <a:ext cx="4927471" cy="5352905"/>
            <a:chOff x="595684" y="1261241"/>
            <a:chExt cx="6668461" cy="4352545"/>
          </a:xfrm>
        </p:grpSpPr>
        <p:sp>
          <p:nvSpPr>
            <p:cNvPr id="54" name="Window Body"/>
            <p:cNvSpPr/>
            <p:nvPr>
              <p:custDataLst>
                <p:tags r:id="rId3"/>
              </p:custDataLst>
            </p:nvPr>
          </p:nvSpPr>
          <p:spPr>
            <a:xfrm>
              <a:off x="595684" y="1656751"/>
              <a:ext cx="6668461" cy="395703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5" name="Title Bar"/>
            <p:cNvSpPr/>
            <p:nvPr>
              <p:custDataLst>
                <p:tags r:id="rId4"/>
              </p:custDataLst>
            </p:nvPr>
          </p:nvSpPr>
          <p:spPr>
            <a:xfrm>
              <a:off x="595684" y="1261241"/>
              <a:ext cx="6668460" cy="39705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title;</a:t>
              </a:r>
              <a:r>
                <a:rPr lang="ko-KR" alt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altLang="ko-KR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ver3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6" name="Menu Button"/>
            <p:cNvSpPr>
              <a:spLocks noChangeAspect="1" noEditPoints="1"/>
            </p:cNvSpPr>
            <p:nvPr>
              <p:custDataLst>
                <p:tags r:id="rId5"/>
              </p:custDataLst>
            </p:nvPr>
          </p:nvSpPr>
          <p:spPr bwMode="auto">
            <a:xfrm>
              <a:off x="7088479" y="1488617"/>
              <a:ext cx="110196" cy="83327"/>
            </a:xfrm>
            <a:custGeom>
              <a:avLst/>
              <a:gdLst>
                <a:gd name="T0" fmla="*/ 0 w 415"/>
                <a:gd name="T1" fmla="*/ 309 h 309"/>
                <a:gd name="T2" fmla="*/ 415 w 415"/>
                <a:gd name="T3" fmla="*/ 309 h 309"/>
                <a:gd name="T4" fmla="*/ 0 w 415"/>
                <a:gd name="T5" fmla="*/ 155 h 309"/>
                <a:gd name="T6" fmla="*/ 415 w 415"/>
                <a:gd name="T7" fmla="*/ 155 h 309"/>
                <a:gd name="T8" fmla="*/ 0 w 415"/>
                <a:gd name="T9" fmla="*/ 0 h 309"/>
                <a:gd name="T10" fmla="*/ 415 w 415"/>
                <a:gd name="T11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5" h="309">
                  <a:moveTo>
                    <a:pt x="0" y="309"/>
                  </a:moveTo>
                  <a:lnTo>
                    <a:pt x="415" y="309"/>
                  </a:lnTo>
                  <a:moveTo>
                    <a:pt x="0" y="155"/>
                  </a:moveTo>
                  <a:lnTo>
                    <a:pt x="415" y="155"/>
                  </a:lnTo>
                  <a:moveTo>
                    <a:pt x="0" y="0"/>
                  </a:moveTo>
                  <a:lnTo>
                    <a:pt x="415" y="0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7" name="Close Button"/>
            <p:cNvSpPr>
              <a:spLocks noEditPoints="1"/>
            </p:cNvSpPr>
            <p:nvPr>
              <p:custDataLst>
                <p:tags r:id="rId6"/>
              </p:custDataLst>
            </p:nvPr>
          </p:nvSpPr>
          <p:spPr bwMode="auto">
            <a:xfrm>
              <a:off x="7108416" y="1313913"/>
              <a:ext cx="72682" cy="70417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noFill/>
            <a:ln w="9525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8" name="Address Box"/>
            <p:cNvSpPr/>
            <p:nvPr>
              <p:custDataLst>
                <p:tags r:id="rId7"/>
              </p:custDataLst>
            </p:nvPr>
          </p:nvSpPr>
          <p:spPr>
            <a:xfrm>
              <a:off x="1262452" y="1442400"/>
              <a:ext cx="5760557" cy="175761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237744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noProof="1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www.cozyhouzz.co.kr</a:t>
              </a:r>
              <a:endParaRPr lang="en-US" sz="900" noProof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9" name="Document Icon"/>
            <p:cNvSpPr>
              <a:spLocks noChangeAspect="1" noEditPoints="1"/>
            </p:cNvSpPr>
            <p:nvPr>
              <p:custDataLst>
                <p:tags r:id="rId8"/>
              </p:custDataLst>
            </p:nvPr>
          </p:nvSpPr>
          <p:spPr bwMode="auto">
            <a:xfrm>
              <a:off x="1318667" y="1480988"/>
              <a:ext cx="69166" cy="98584"/>
            </a:xfrm>
            <a:custGeom>
              <a:avLst/>
              <a:gdLst>
                <a:gd name="T0" fmla="*/ 153 w 260"/>
                <a:gd name="T1" fmla="*/ 7 h 367"/>
                <a:gd name="T2" fmla="*/ 153 w 260"/>
                <a:gd name="T3" fmla="*/ 108 h 367"/>
                <a:gd name="T4" fmla="*/ 253 w 260"/>
                <a:gd name="T5" fmla="*/ 108 h 367"/>
                <a:gd name="T6" fmla="*/ 0 w 260"/>
                <a:gd name="T7" fmla="*/ 0 h 367"/>
                <a:gd name="T8" fmla="*/ 0 w 260"/>
                <a:gd name="T9" fmla="*/ 367 h 367"/>
                <a:gd name="T10" fmla="*/ 260 w 260"/>
                <a:gd name="T11" fmla="*/ 367 h 367"/>
                <a:gd name="T12" fmla="*/ 260 w 260"/>
                <a:gd name="T13" fmla="*/ 100 h 367"/>
                <a:gd name="T14" fmla="*/ 161 w 260"/>
                <a:gd name="T15" fmla="*/ 1 h 367"/>
                <a:gd name="T16" fmla="*/ 0 w 260"/>
                <a:gd name="T17" fmla="*/ 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0" h="367">
                  <a:moveTo>
                    <a:pt x="153" y="7"/>
                  </a:moveTo>
                  <a:lnTo>
                    <a:pt x="153" y="108"/>
                  </a:lnTo>
                  <a:lnTo>
                    <a:pt x="253" y="108"/>
                  </a:lnTo>
                  <a:moveTo>
                    <a:pt x="0" y="0"/>
                  </a:moveTo>
                  <a:lnTo>
                    <a:pt x="0" y="367"/>
                  </a:lnTo>
                  <a:lnTo>
                    <a:pt x="260" y="367"/>
                  </a:lnTo>
                  <a:lnTo>
                    <a:pt x="260" y="100"/>
                  </a:lnTo>
                  <a:lnTo>
                    <a:pt x="161" y="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60" name="Navigation Buttons"/>
            <p:cNvGrpSpPr/>
            <p:nvPr/>
          </p:nvGrpSpPr>
          <p:grpSpPr>
            <a:xfrm>
              <a:off x="688665" y="1466318"/>
              <a:ext cx="473614" cy="127924"/>
              <a:chOff x="688665" y="1466318"/>
              <a:chExt cx="473614" cy="127924"/>
            </a:xfrm>
          </p:grpSpPr>
          <p:sp>
            <p:nvSpPr>
              <p:cNvPr id="61" name="Back Button"/>
              <p:cNvSpPr>
                <a:spLocks noChangeAspect="1" noEditPoint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688665" y="1485683"/>
                <a:ext cx="112541" cy="89195"/>
              </a:xfrm>
              <a:custGeom>
                <a:avLst/>
                <a:gdLst>
                  <a:gd name="T0" fmla="*/ 159 w 423"/>
                  <a:gd name="T1" fmla="*/ 332 h 332"/>
                  <a:gd name="T2" fmla="*/ 0 w 423"/>
                  <a:gd name="T3" fmla="*/ 166 h 332"/>
                  <a:gd name="T4" fmla="*/ 159 w 423"/>
                  <a:gd name="T5" fmla="*/ 0 h 332"/>
                  <a:gd name="T6" fmla="*/ 15 w 423"/>
                  <a:gd name="T7" fmla="*/ 166 h 332"/>
                  <a:gd name="T8" fmla="*/ 423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159" y="332"/>
                    </a:moveTo>
                    <a:lnTo>
                      <a:pt x="0" y="166"/>
                    </a:lnTo>
                    <a:lnTo>
                      <a:pt x="159" y="0"/>
                    </a:lnTo>
                    <a:moveTo>
                      <a:pt x="15" y="166"/>
                    </a:moveTo>
                    <a:lnTo>
                      <a:pt x="423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82" name="Forward Button"/>
              <p:cNvSpPr>
                <a:spLocks noChangeAspect="1" noEditPoint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866857" y="1485683"/>
                <a:ext cx="112542" cy="89195"/>
              </a:xfrm>
              <a:custGeom>
                <a:avLst/>
                <a:gdLst>
                  <a:gd name="T0" fmla="*/ 265 w 423"/>
                  <a:gd name="T1" fmla="*/ 0 h 332"/>
                  <a:gd name="T2" fmla="*/ 423 w 423"/>
                  <a:gd name="T3" fmla="*/ 166 h 332"/>
                  <a:gd name="T4" fmla="*/ 265 w 423"/>
                  <a:gd name="T5" fmla="*/ 332 h 332"/>
                  <a:gd name="T6" fmla="*/ 408 w 423"/>
                  <a:gd name="T7" fmla="*/ 166 h 332"/>
                  <a:gd name="T8" fmla="*/ 0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265" y="0"/>
                    </a:moveTo>
                    <a:lnTo>
                      <a:pt x="423" y="166"/>
                    </a:lnTo>
                    <a:lnTo>
                      <a:pt x="265" y="332"/>
                    </a:lnTo>
                    <a:moveTo>
                      <a:pt x="408" y="166"/>
                    </a:moveTo>
                    <a:lnTo>
                      <a:pt x="0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86" name="Reload Button"/>
              <p:cNvSpPr>
                <a:spLocks noChangeAspect="1" noEditPoints="1"/>
              </p:cNvSpPr>
              <p:nvPr>
                <p:custDataLst>
                  <p:tags r:id="rId11"/>
                </p:custDataLst>
              </p:nvPr>
            </p:nvSpPr>
            <p:spPr bwMode="auto">
              <a:xfrm>
                <a:off x="1045048" y="1466318"/>
                <a:ext cx="117231" cy="127924"/>
              </a:xfrm>
              <a:custGeom>
                <a:avLst/>
                <a:gdLst>
                  <a:gd name="T0" fmla="*/ 441 w 441"/>
                  <a:gd name="T1" fmla="*/ 7 h 474"/>
                  <a:gd name="T2" fmla="*/ 441 w 441"/>
                  <a:gd name="T3" fmla="*/ 144 h 474"/>
                  <a:gd name="T4" fmla="*/ 296 w 441"/>
                  <a:gd name="T5" fmla="*/ 144 h 474"/>
                  <a:gd name="T6" fmla="*/ 438 w 441"/>
                  <a:gd name="T7" fmla="*/ 309 h 474"/>
                  <a:gd name="T8" fmla="*/ 166 w 441"/>
                  <a:gd name="T9" fmla="*/ 434 h 474"/>
                  <a:gd name="T10" fmla="*/ 41 w 441"/>
                  <a:gd name="T11" fmla="*/ 162 h 474"/>
                  <a:gd name="T12" fmla="*/ 313 w 441"/>
                  <a:gd name="T13" fmla="*/ 37 h 474"/>
                  <a:gd name="T14" fmla="*/ 428 w 441"/>
                  <a:gd name="T15" fmla="*/ 139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41" h="474">
                    <a:moveTo>
                      <a:pt x="441" y="7"/>
                    </a:moveTo>
                    <a:lnTo>
                      <a:pt x="441" y="144"/>
                    </a:lnTo>
                    <a:lnTo>
                      <a:pt x="296" y="144"/>
                    </a:lnTo>
                    <a:moveTo>
                      <a:pt x="438" y="309"/>
                    </a:moveTo>
                    <a:cubicBezTo>
                      <a:pt x="397" y="418"/>
                      <a:pt x="276" y="474"/>
                      <a:pt x="166" y="434"/>
                    </a:cubicBezTo>
                    <a:cubicBezTo>
                      <a:pt x="56" y="393"/>
                      <a:pt x="0" y="271"/>
                      <a:pt x="41" y="162"/>
                    </a:cubicBezTo>
                    <a:cubicBezTo>
                      <a:pt x="82" y="52"/>
                      <a:pt x="202" y="0"/>
                      <a:pt x="313" y="37"/>
                    </a:cubicBezTo>
                    <a:cubicBezTo>
                      <a:pt x="357" y="51"/>
                      <a:pt x="398" y="91"/>
                      <a:pt x="428" y="139"/>
                    </a:cubicBezTo>
                  </a:path>
                </a:pathLst>
              </a:custGeom>
              <a:noFill/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sp>
        <p:nvSpPr>
          <p:cNvPr id="87" name="모서리가 둥근 직사각형 86"/>
          <p:cNvSpPr/>
          <p:nvPr/>
        </p:nvSpPr>
        <p:spPr>
          <a:xfrm>
            <a:off x="6580744" y="5875372"/>
            <a:ext cx="4701042" cy="2992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footer</a:t>
            </a:r>
            <a:endParaRPr lang="ko-KR" altLang="en-US" dirty="0"/>
          </a:p>
        </p:txBody>
      </p:sp>
      <p:sp>
        <p:nvSpPr>
          <p:cNvPr id="90" name="모서리가 둥근 직사각형 89"/>
          <p:cNvSpPr/>
          <p:nvPr/>
        </p:nvSpPr>
        <p:spPr>
          <a:xfrm>
            <a:off x="6786473" y="5450137"/>
            <a:ext cx="4308858" cy="3001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목록가기</a:t>
            </a:r>
            <a:endParaRPr lang="ko-KR" altLang="en-US" dirty="0"/>
          </a:p>
        </p:txBody>
      </p:sp>
      <p:sp>
        <p:nvSpPr>
          <p:cNvPr id="91" name="모서리가 둥근 직사각형 90"/>
          <p:cNvSpPr/>
          <p:nvPr/>
        </p:nvSpPr>
        <p:spPr>
          <a:xfrm>
            <a:off x="7380449" y="1760222"/>
            <a:ext cx="855785" cy="26768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수정</a:t>
            </a:r>
            <a:endParaRPr lang="ko-KR" altLang="en-US" dirty="0"/>
          </a:p>
        </p:txBody>
      </p:sp>
      <p:sp>
        <p:nvSpPr>
          <p:cNvPr id="92" name="모서리가 둥근 직사각형 91"/>
          <p:cNvSpPr/>
          <p:nvPr/>
        </p:nvSpPr>
        <p:spPr>
          <a:xfrm>
            <a:off x="8373989" y="1771114"/>
            <a:ext cx="855785" cy="26768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삭제</a:t>
            </a:r>
            <a:endParaRPr lang="ko-KR" altLang="en-US" dirty="0"/>
          </a:p>
        </p:txBody>
      </p:sp>
      <p:sp>
        <p:nvSpPr>
          <p:cNvPr id="93" name="모서리가 둥근 직사각형 92"/>
          <p:cNvSpPr/>
          <p:nvPr/>
        </p:nvSpPr>
        <p:spPr>
          <a:xfrm>
            <a:off x="9356596" y="1763672"/>
            <a:ext cx="1239801" cy="3001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재등록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1097174" y="932271"/>
            <a:ext cx="4184159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none">
            <a:spAutoFit/>
          </a:bodyPr>
          <a:lstStyle/>
          <a:p>
            <a:r>
              <a:rPr lang="ko-KR" altLang="en-US" b="1" dirty="0" err="1" smtClean="0"/>
              <a:t>비로그인상태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타인의 게시물을 </a:t>
            </a:r>
            <a:r>
              <a:rPr lang="ko-KR" altLang="en-US" b="1" dirty="0" err="1" smtClean="0"/>
              <a:t>조회시</a:t>
            </a:r>
            <a:endParaRPr lang="ko-KR" altLang="en-US" dirty="0"/>
          </a:p>
        </p:txBody>
      </p:sp>
      <p:sp>
        <p:nvSpPr>
          <p:cNvPr id="97" name="직사각형 96"/>
          <p:cNvSpPr/>
          <p:nvPr/>
        </p:nvSpPr>
        <p:spPr>
          <a:xfrm>
            <a:off x="7340943" y="980146"/>
            <a:ext cx="3199915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none">
            <a:spAutoFit/>
          </a:bodyPr>
          <a:lstStyle/>
          <a:p>
            <a:r>
              <a:rPr lang="ko-KR" altLang="en-US" b="1" smtClean="0"/>
              <a:t>내가 작성한 게시물을 </a:t>
            </a:r>
            <a:r>
              <a:rPr lang="ko-KR" altLang="en-US" b="1" dirty="0" err="1" smtClean="0"/>
              <a:t>조회시</a:t>
            </a:r>
            <a:endParaRPr lang="ko-KR" altLang="en-US" dirty="0"/>
          </a:p>
        </p:txBody>
      </p:sp>
      <p:sp>
        <p:nvSpPr>
          <p:cNvPr id="98" name="모서리가 둥근 직사각형 97"/>
          <p:cNvSpPr/>
          <p:nvPr/>
        </p:nvSpPr>
        <p:spPr>
          <a:xfrm>
            <a:off x="6673729" y="2513520"/>
            <a:ext cx="4421601" cy="8868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공유하기</a:t>
            </a:r>
            <a:endParaRPr lang="en-US" altLang="ko-KR" dirty="0" smtClean="0"/>
          </a:p>
          <a:p>
            <a:pPr algn="ctr"/>
            <a:r>
              <a:rPr lang="en-US" altLang="ko-KR" sz="1400" dirty="0" smtClean="0"/>
              <a:t>(</a:t>
            </a:r>
            <a:r>
              <a:rPr lang="ko-KR" altLang="en-US" sz="1400" dirty="0" err="1" smtClean="0"/>
              <a:t>카카오톡</a:t>
            </a:r>
            <a:r>
              <a:rPr lang="en-US" altLang="ko-KR" sz="1400" dirty="0" smtClean="0"/>
              <a:t>, Facebook, </a:t>
            </a:r>
            <a:r>
              <a:rPr lang="ko-KR" altLang="en-US" sz="1400" dirty="0" smtClean="0"/>
              <a:t>밴드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링크</a:t>
            </a:r>
            <a:r>
              <a:rPr lang="en-US" altLang="ko-KR" sz="1400" dirty="0"/>
              <a:t>, iframe)</a:t>
            </a:r>
            <a:endParaRPr lang="en-US" altLang="ko-KR" sz="1400" dirty="0" smtClean="0"/>
          </a:p>
          <a:p>
            <a:pPr algn="ctr"/>
            <a:endParaRPr lang="ko-KR" altLang="en-US" sz="1400" dirty="0"/>
          </a:p>
        </p:txBody>
      </p:sp>
      <p:pic>
        <p:nvPicPr>
          <p:cNvPr id="100" name="그림 99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039199" y="1853163"/>
            <a:ext cx="193708" cy="193708"/>
          </a:xfrm>
          <a:prstGeom prst="rect">
            <a:avLst/>
          </a:prstGeom>
        </p:spPr>
      </p:pic>
      <p:pic>
        <p:nvPicPr>
          <p:cNvPr id="101" name="그림 100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2567303" y="1825672"/>
            <a:ext cx="285750" cy="219075"/>
          </a:xfrm>
          <a:prstGeom prst="rect">
            <a:avLst/>
          </a:prstGeom>
        </p:spPr>
      </p:pic>
      <p:pic>
        <p:nvPicPr>
          <p:cNvPr id="102" name="그림 101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3930912" y="1847113"/>
            <a:ext cx="504825" cy="209550"/>
          </a:xfrm>
          <a:prstGeom prst="rect">
            <a:avLst/>
          </a:prstGeom>
        </p:spPr>
      </p:pic>
      <p:sp>
        <p:nvSpPr>
          <p:cNvPr id="106" name="모서리가 둥근 직사각형 105"/>
          <p:cNvSpPr/>
          <p:nvPr/>
        </p:nvSpPr>
        <p:spPr>
          <a:xfrm>
            <a:off x="2915736" y="1795390"/>
            <a:ext cx="684731" cy="3001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2</a:t>
            </a:r>
            <a:endParaRPr lang="ko-KR" altLang="en-US" sz="1200" dirty="0"/>
          </a:p>
        </p:txBody>
      </p:sp>
      <p:sp>
        <p:nvSpPr>
          <p:cNvPr id="107" name="모서리가 둥근 직사각형 106"/>
          <p:cNvSpPr/>
          <p:nvPr/>
        </p:nvSpPr>
        <p:spPr>
          <a:xfrm>
            <a:off x="4435737" y="1785127"/>
            <a:ext cx="684731" cy="3001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50</a:t>
            </a:r>
            <a:endParaRPr lang="ko-KR" altLang="en-US" sz="1200" dirty="0"/>
          </a:p>
        </p:txBody>
      </p:sp>
      <p:sp>
        <p:nvSpPr>
          <p:cNvPr id="108" name="모서리가 둥근 직사각형 107"/>
          <p:cNvSpPr/>
          <p:nvPr/>
        </p:nvSpPr>
        <p:spPr>
          <a:xfrm>
            <a:off x="7175743" y="2111742"/>
            <a:ext cx="684731" cy="3001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12</a:t>
            </a:r>
            <a:endParaRPr lang="ko-KR" altLang="en-US" sz="1200" dirty="0"/>
          </a:p>
        </p:txBody>
      </p:sp>
      <p:pic>
        <p:nvPicPr>
          <p:cNvPr id="109" name="그림 108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855213" y="2168154"/>
            <a:ext cx="193708" cy="193708"/>
          </a:xfrm>
          <a:prstGeom prst="rect">
            <a:avLst/>
          </a:prstGeom>
        </p:spPr>
      </p:pic>
      <p:pic>
        <p:nvPicPr>
          <p:cNvPr id="110" name="그림 109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8383317" y="2140663"/>
            <a:ext cx="285750" cy="219075"/>
          </a:xfrm>
          <a:prstGeom prst="rect">
            <a:avLst/>
          </a:prstGeom>
        </p:spPr>
      </p:pic>
      <p:pic>
        <p:nvPicPr>
          <p:cNvPr id="111" name="그림 110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9746926" y="2162104"/>
            <a:ext cx="504825" cy="209550"/>
          </a:xfrm>
          <a:prstGeom prst="rect">
            <a:avLst/>
          </a:prstGeom>
        </p:spPr>
      </p:pic>
      <p:sp>
        <p:nvSpPr>
          <p:cNvPr id="112" name="모서리가 둥근 직사각형 111"/>
          <p:cNvSpPr/>
          <p:nvPr/>
        </p:nvSpPr>
        <p:spPr>
          <a:xfrm>
            <a:off x="8731750" y="2110381"/>
            <a:ext cx="684731" cy="3001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2</a:t>
            </a:r>
            <a:endParaRPr lang="ko-KR" altLang="en-US" sz="1200" dirty="0"/>
          </a:p>
        </p:txBody>
      </p:sp>
      <p:sp>
        <p:nvSpPr>
          <p:cNvPr id="113" name="모서리가 둥근 직사각형 112"/>
          <p:cNvSpPr/>
          <p:nvPr/>
        </p:nvSpPr>
        <p:spPr>
          <a:xfrm>
            <a:off x="10251751" y="2100118"/>
            <a:ext cx="684731" cy="3001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50</a:t>
            </a:r>
            <a:endParaRPr lang="ko-KR" altLang="en-US" sz="1200" dirty="0"/>
          </a:p>
        </p:txBody>
      </p:sp>
      <p:sp>
        <p:nvSpPr>
          <p:cNvPr id="114" name="직사각형 113"/>
          <p:cNvSpPr/>
          <p:nvPr/>
        </p:nvSpPr>
        <p:spPr>
          <a:xfrm>
            <a:off x="3082407" y="6319537"/>
            <a:ext cx="5881796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&lt; </a:t>
            </a:r>
            <a:r>
              <a:rPr lang="ko-KR" altLang="en-US" b="1" dirty="0" smtClean="0"/>
              <a:t>참고사항 </a:t>
            </a:r>
            <a:r>
              <a:rPr lang="en-US" altLang="ko-KR" b="1" dirty="0" smtClean="0"/>
              <a:t>&gt;</a:t>
            </a:r>
          </a:p>
          <a:p>
            <a:pPr algn="ctr"/>
            <a:endParaRPr lang="en-US" altLang="ko-KR" b="1" dirty="0" smtClean="0"/>
          </a:p>
          <a:p>
            <a:pPr marL="285750" indent="-285750">
              <a:buFontTx/>
              <a:buChar char="-"/>
            </a:pPr>
            <a:r>
              <a:rPr lang="ko-KR" altLang="en-US" sz="1400" b="1" dirty="0" err="1" smtClean="0"/>
              <a:t>댓글기능은</a:t>
            </a:r>
            <a:r>
              <a:rPr lang="ko-KR" altLang="en-US" sz="1400" b="1" dirty="0" smtClean="0"/>
              <a:t> 자체구현예정</a:t>
            </a:r>
            <a:r>
              <a:rPr lang="en-US" altLang="ko-KR" sz="1400" b="1" dirty="0" smtClean="0"/>
              <a:t>, </a:t>
            </a:r>
            <a:r>
              <a:rPr lang="ko-KR" altLang="en-US" sz="1400" b="1" dirty="0" smtClean="0"/>
              <a:t>아직은 </a:t>
            </a:r>
            <a:r>
              <a:rPr lang="ko-KR" altLang="en-US" sz="1400" b="1" dirty="0" err="1" smtClean="0"/>
              <a:t>삽입하지말자</a:t>
            </a:r>
            <a:endParaRPr lang="en-US" altLang="ko-KR" sz="1400" b="1" dirty="0" smtClean="0"/>
          </a:p>
          <a:p>
            <a:pPr marL="285750" indent="-285750">
              <a:buFontTx/>
              <a:buChar char="-"/>
            </a:pPr>
            <a:r>
              <a:rPr lang="ko-KR" altLang="en-US" sz="1400" b="1" dirty="0" smtClean="0"/>
              <a:t>목록보기 </a:t>
            </a:r>
            <a:r>
              <a:rPr lang="ko-KR" altLang="en-US" sz="1400" b="1" dirty="0" err="1" smtClean="0"/>
              <a:t>구현시</a:t>
            </a:r>
            <a:r>
              <a:rPr lang="en-US" altLang="ko-KR" sz="1400" b="1" dirty="0" smtClean="0"/>
              <a:t>, </a:t>
            </a:r>
            <a:r>
              <a:rPr lang="ko-KR" altLang="en-US" sz="1400" b="1" dirty="0" smtClean="0"/>
              <a:t>이전 리스트 상태로 </a:t>
            </a:r>
            <a:r>
              <a:rPr lang="ko-KR" altLang="en-US" sz="1400" b="1" dirty="0" err="1" smtClean="0"/>
              <a:t>돌아가야한다</a:t>
            </a:r>
            <a:endParaRPr lang="en-US" altLang="ko-KR" sz="1400" b="1" dirty="0" smtClean="0"/>
          </a:p>
          <a:p>
            <a:r>
              <a:rPr lang="en-US" altLang="ko-KR" sz="1400" b="1" dirty="0" smtClean="0"/>
              <a:t>     (</a:t>
            </a:r>
            <a:r>
              <a:rPr lang="ko-KR" altLang="en-US" sz="1400" b="1" dirty="0" smtClean="0"/>
              <a:t>단순히 </a:t>
            </a:r>
            <a:r>
              <a:rPr lang="en-US" altLang="ko-KR" sz="1400" b="1" dirty="0" smtClean="0"/>
              <a:t>list</a:t>
            </a:r>
            <a:r>
              <a:rPr lang="ko-KR" altLang="en-US" sz="1400" b="1" dirty="0" smtClean="0"/>
              <a:t>로 </a:t>
            </a:r>
            <a:r>
              <a:rPr lang="ko-KR" altLang="en-US" sz="1400" b="1" dirty="0" err="1" smtClean="0"/>
              <a:t>돌아가는게</a:t>
            </a:r>
            <a:r>
              <a:rPr lang="ko-KR" altLang="en-US" sz="1400" b="1" dirty="0" smtClean="0"/>
              <a:t> 아닌</a:t>
            </a:r>
            <a:r>
              <a:rPr lang="en-US" altLang="ko-KR" sz="1400" b="1" dirty="0"/>
              <a:t> </a:t>
            </a:r>
            <a:r>
              <a:rPr lang="ko-KR" altLang="en-US" sz="1400" b="1" dirty="0" smtClean="0"/>
              <a:t>이전 </a:t>
            </a:r>
            <a:r>
              <a:rPr lang="en-US" altLang="ko-KR" sz="1400" b="1" dirty="0" smtClean="0"/>
              <a:t>page</a:t>
            </a:r>
            <a:r>
              <a:rPr lang="ko-KR" altLang="en-US" sz="1400" b="1" dirty="0" smtClean="0"/>
              <a:t>로</a:t>
            </a:r>
            <a:r>
              <a:rPr lang="en-US" altLang="ko-KR" sz="1400" b="1" dirty="0" smtClean="0"/>
              <a:t>, </a:t>
            </a:r>
            <a:r>
              <a:rPr lang="ko-KR" altLang="en-US" sz="1400" b="1" dirty="0" smtClean="0"/>
              <a:t>이전 검색조건으로 </a:t>
            </a:r>
            <a:r>
              <a:rPr lang="ko-KR" altLang="en-US" sz="1400" b="1" dirty="0" err="1" smtClean="0"/>
              <a:t>돌아가야함</a:t>
            </a:r>
            <a:endParaRPr lang="en-US" altLang="ko-KR" sz="1400" b="1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876921" y="3553995"/>
            <a:ext cx="4372561" cy="1542936"/>
          </a:xfrm>
          <a:prstGeom prst="rect">
            <a:avLst/>
          </a:prstGeom>
        </p:spPr>
      </p:pic>
      <p:sp>
        <p:nvSpPr>
          <p:cNvPr id="115" name="직사각형 114"/>
          <p:cNvSpPr/>
          <p:nvPr/>
        </p:nvSpPr>
        <p:spPr>
          <a:xfrm>
            <a:off x="6683128" y="3523277"/>
            <a:ext cx="4422371" cy="18371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Comment API(</a:t>
            </a:r>
            <a:r>
              <a:rPr lang="ko-KR" altLang="en-US" sz="1600" dirty="0" err="1" smtClean="0"/>
              <a:t>댓글</a:t>
            </a:r>
            <a:r>
              <a:rPr lang="ko-KR" altLang="en-US" sz="1600" dirty="0" smtClean="0"/>
              <a:t> 기능</a:t>
            </a:r>
            <a:r>
              <a:rPr lang="en-US" altLang="ko-KR" sz="1600" dirty="0" smtClean="0"/>
              <a:t>)</a:t>
            </a:r>
          </a:p>
          <a:p>
            <a:pPr algn="ctr"/>
            <a:endParaRPr lang="en-US" altLang="ko-KR" sz="1600" dirty="0" smtClean="0"/>
          </a:p>
          <a:p>
            <a:pPr algn="ctr"/>
            <a:endParaRPr lang="en-US" altLang="ko-KR" sz="1600" dirty="0" smtClean="0"/>
          </a:p>
          <a:p>
            <a:pPr algn="ctr"/>
            <a:endParaRPr lang="en-US" altLang="ko-KR" sz="1600" dirty="0"/>
          </a:p>
          <a:p>
            <a:pPr algn="ctr"/>
            <a:endParaRPr lang="en-US" altLang="ko-KR" sz="1600" dirty="0" smtClean="0"/>
          </a:p>
          <a:p>
            <a:pPr algn="ctr"/>
            <a:endParaRPr lang="en-US" altLang="ko-KR" sz="1600" dirty="0"/>
          </a:p>
          <a:p>
            <a:pPr algn="ctr"/>
            <a:endParaRPr lang="en-US" altLang="ko-KR" sz="1600" dirty="0" smtClean="0"/>
          </a:p>
        </p:txBody>
      </p:sp>
      <p:pic>
        <p:nvPicPr>
          <p:cNvPr id="116" name="그림 115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6718891" y="3841824"/>
            <a:ext cx="4372561" cy="1542936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1730721" y="2869685"/>
            <a:ext cx="2605365" cy="366697"/>
            <a:chOff x="1830372" y="2810144"/>
            <a:chExt cx="2660127" cy="374405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6"/>
            <a:stretch>
              <a:fillRect/>
            </a:stretch>
          </p:blipFill>
          <p:spPr>
            <a:xfrm>
              <a:off x="1830372" y="2810144"/>
              <a:ext cx="2465422" cy="374405"/>
            </a:xfrm>
            <a:prstGeom prst="rect">
              <a:avLst/>
            </a:prstGeom>
          </p:spPr>
        </p:pic>
        <p:pic>
          <p:nvPicPr>
            <p:cNvPr id="62" name="Picture 2" descr="embed icon에 대한 이미지 검색결과"/>
            <p:cNvPicPr>
              <a:picLocks noChangeAspect="1" noChangeArrowheads="1"/>
            </p:cNvPicPr>
            <p:nvPr/>
          </p:nvPicPr>
          <p:blipFill rotWithShape="1"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331" t="10948" r="13676" b="11679"/>
            <a:stretch/>
          </p:blipFill>
          <p:spPr bwMode="auto">
            <a:xfrm>
              <a:off x="4204217" y="2832811"/>
              <a:ext cx="286282" cy="3034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3" name="그림 62"/>
            <p:cNvPicPr>
              <a:picLocks noChangeAspect="1"/>
            </p:cNvPicPr>
            <p:nvPr/>
          </p:nvPicPr>
          <p:blipFill>
            <a:blip r:embed="rId28"/>
            <a:stretch>
              <a:fillRect/>
            </a:stretch>
          </p:blipFill>
          <p:spPr>
            <a:xfrm>
              <a:off x="3184778" y="2824810"/>
              <a:ext cx="334224" cy="334224"/>
            </a:xfrm>
            <a:prstGeom prst="rect">
              <a:avLst/>
            </a:prstGeom>
          </p:spPr>
        </p:pic>
      </p:grpSp>
      <p:grpSp>
        <p:nvGrpSpPr>
          <p:cNvPr id="78" name="그룹 77"/>
          <p:cNvGrpSpPr/>
          <p:nvPr/>
        </p:nvGrpSpPr>
        <p:grpSpPr>
          <a:xfrm>
            <a:off x="7499198" y="3102859"/>
            <a:ext cx="2605365" cy="366697"/>
            <a:chOff x="1830372" y="2810144"/>
            <a:chExt cx="2660127" cy="374405"/>
          </a:xfrm>
        </p:grpSpPr>
        <p:pic>
          <p:nvPicPr>
            <p:cNvPr id="79" name="그림 78"/>
            <p:cNvPicPr>
              <a:picLocks noChangeAspect="1"/>
            </p:cNvPicPr>
            <p:nvPr/>
          </p:nvPicPr>
          <p:blipFill>
            <a:blip r:embed="rId26"/>
            <a:stretch>
              <a:fillRect/>
            </a:stretch>
          </p:blipFill>
          <p:spPr>
            <a:xfrm>
              <a:off x="1830372" y="2810144"/>
              <a:ext cx="2465422" cy="374405"/>
            </a:xfrm>
            <a:prstGeom prst="rect">
              <a:avLst/>
            </a:prstGeom>
          </p:spPr>
        </p:pic>
        <p:pic>
          <p:nvPicPr>
            <p:cNvPr id="80" name="Picture 2" descr="embed icon에 대한 이미지 검색결과"/>
            <p:cNvPicPr>
              <a:picLocks noChangeAspect="1" noChangeArrowheads="1"/>
            </p:cNvPicPr>
            <p:nvPr/>
          </p:nvPicPr>
          <p:blipFill rotWithShape="1"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331" t="10948" r="13676" b="11679"/>
            <a:stretch/>
          </p:blipFill>
          <p:spPr bwMode="auto">
            <a:xfrm>
              <a:off x="4204217" y="2832811"/>
              <a:ext cx="286282" cy="3034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4" name="그림 83"/>
            <p:cNvPicPr>
              <a:picLocks noChangeAspect="1"/>
            </p:cNvPicPr>
            <p:nvPr/>
          </p:nvPicPr>
          <p:blipFill>
            <a:blip r:embed="rId28"/>
            <a:stretch>
              <a:fillRect/>
            </a:stretch>
          </p:blipFill>
          <p:spPr>
            <a:xfrm>
              <a:off x="3184778" y="2824810"/>
              <a:ext cx="334224" cy="3342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38894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0604" y="0"/>
            <a:ext cx="5811396" cy="318090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0604" y="3180908"/>
            <a:ext cx="5811396" cy="3604392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453420" y="817369"/>
            <a:ext cx="553939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&lt; </a:t>
            </a:r>
            <a:r>
              <a:rPr lang="ko-KR" altLang="en-US" b="1" dirty="0" smtClean="0"/>
              <a:t>참고사항 </a:t>
            </a:r>
            <a:r>
              <a:rPr lang="en-US" altLang="ko-KR" b="1" dirty="0" smtClean="0"/>
              <a:t>&gt;</a:t>
            </a:r>
          </a:p>
          <a:p>
            <a:pPr algn="ctr"/>
            <a:endParaRPr lang="en-US" altLang="ko-KR" b="1" dirty="0" smtClean="0"/>
          </a:p>
          <a:p>
            <a:r>
              <a:rPr lang="ko-KR" altLang="en-US" b="1" dirty="0" smtClean="0"/>
              <a:t>경쟁사 </a:t>
            </a:r>
            <a:r>
              <a:rPr lang="en-US" altLang="ko-KR" b="1" dirty="0" smtClean="0"/>
              <a:t>- </a:t>
            </a:r>
            <a:r>
              <a:rPr lang="ko-KR" altLang="en-US" b="1" dirty="0" smtClean="0"/>
              <a:t>방 홍보 분야</a:t>
            </a:r>
            <a:endParaRPr lang="en-US" altLang="ko-KR" b="1" dirty="0" smtClean="0"/>
          </a:p>
          <a:p>
            <a:r>
              <a:rPr lang="ko-KR" altLang="en-US" b="1" dirty="0" smtClean="0"/>
              <a:t>직방</a:t>
            </a:r>
            <a:r>
              <a:rPr lang="en-US" altLang="ko-KR" b="1" dirty="0"/>
              <a:t>) </a:t>
            </a:r>
            <a:r>
              <a:rPr lang="en-US" altLang="ko-KR" b="1" dirty="0">
                <a:hlinkClick r:id="rId4"/>
              </a:rPr>
              <a:t>https://www.zigbang.com</a:t>
            </a:r>
            <a:r>
              <a:rPr lang="en-US" altLang="ko-KR" b="1" dirty="0" smtClean="0">
                <a:hlinkClick r:id="rId4"/>
              </a:rPr>
              <a:t>/</a:t>
            </a:r>
            <a:r>
              <a:rPr lang="en-US" altLang="ko-KR" b="1" dirty="0" smtClean="0"/>
              <a:t> </a:t>
            </a:r>
          </a:p>
          <a:p>
            <a:r>
              <a:rPr lang="ko-KR" altLang="en-US" b="1" dirty="0" smtClean="0"/>
              <a:t>다방</a:t>
            </a:r>
            <a:r>
              <a:rPr lang="en-US" altLang="ko-KR" b="1" dirty="0"/>
              <a:t>) </a:t>
            </a:r>
            <a:r>
              <a:rPr lang="en-US" altLang="ko-KR" b="1" dirty="0">
                <a:hlinkClick r:id="rId5"/>
              </a:rPr>
              <a:t>https://www.dabangapp.com</a:t>
            </a:r>
            <a:r>
              <a:rPr lang="en-US" altLang="ko-KR" b="1" dirty="0" smtClean="0">
                <a:hlinkClick r:id="rId5"/>
              </a:rPr>
              <a:t>/</a:t>
            </a:r>
            <a:r>
              <a:rPr lang="en-US" altLang="ko-KR" b="1" dirty="0" smtClean="0"/>
              <a:t> </a:t>
            </a:r>
          </a:p>
          <a:p>
            <a:r>
              <a:rPr lang="en-US" altLang="ko-KR" b="1" dirty="0" smtClean="0"/>
              <a:t>Vr </a:t>
            </a:r>
            <a:r>
              <a:rPr lang="en-US" altLang="ko-KR" b="1" dirty="0"/>
              <a:t>town) </a:t>
            </a:r>
            <a:r>
              <a:rPr lang="en-US" altLang="ko-KR" b="1" dirty="0">
                <a:hlinkClick r:id="rId6"/>
              </a:rPr>
              <a:t>http://www.vrtown.co.kr</a:t>
            </a:r>
            <a:r>
              <a:rPr lang="en-US" altLang="ko-KR" b="1" dirty="0" smtClean="0">
                <a:hlinkClick r:id="rId6"/>
              </a:rPr>
              <a:t>/</a:t>
            </a:r>
            <a:r>
              <a:rPr lang="en-US" altLang="ko-KR" b="1" dirty="0" smtClean="0"/>
              <a:t> </a:t>
            </a:r>
          </a:p>
          <a:p>
            <a:r>
              <a:rPr lang="ko-KR" altLang="en-US" b="1" dirty="0" smtClean="0"/>
              <a:t>평택</a:t>
            </a:r>
            <a:r>
              <a:rPr lang="en-US" altLang="ko-KR" b="1" dirty="0" smtClean="0"/>
              <a:t>vr</a:t>
            </a:r>
            <a:r>
              <a:rPr lang="ko-KR" altLang="en-US" b="1" dirty="0" smtClean="0"/>
              <a:t>바바</a:t>
            </a:r>
            <a:r>
              <a:rPr lang="en-US" altLang="ko-KR" b="1" dirty="0"/>
              <a:t>) </a:t>
            </a:r>
            <a:r>
              <a:rPr lang="en-US" altLang="ko-KR" b="1" dirty="0">
                <a:hlinkClick r:id="rId7"/>
              </a:rPr>
              <a:t>http://</a:t>
            </a:r>
            <a:r>
              <a:rPr lang="en-US" altLang="ko-KR" b="1" dirty="0" smtClean="0">
                <a:hlinkClick r:id="rId7"/>
              </a:rPr>
              <a:t>bava.kr/</a:t>
            </a:r>
            <a:endParaRPr lang="en-US" altLang="ko-KR" b="1" dirty="0" smtClean="0"/>
          </a:p>
          <a:p>
            <a:r>
              <a:rPr lang="en-US" altLang="ko-KR" b="1" dirty="0"/>
              <a:t>http://</a:t>
            </a:r>
            <a:r>
              <a:rPr lang="en-US" altLang="ko-KR" b="1" dirty="0" smtClean="0"/>
              <a:t>www.houseview.kr</a:t>
            </a:r>
          </a:p>
          <a:p>
            <a:endParaRPr lang="en-US" altLang="ko-KR" b="1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453420" y="326870"/>
            <a:ext cx="478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방 정보 상세보기</a:t>
            </a:r>
            <a:r>
              <a:rPr lang="en-US" altLang="ko-KR" b="1" dirty="0" smtClean="0"/>
              <a:t>(1</a:t>
            </a:r>
            <a:r>
              <a:rPr lang="en-US" altLang="ko-KR" b="1" dirty="0"/>
              <a:t>) - </a:t>
            </a:r>
            <a:r>
              <a:rPr lang="ko-KR" altLang="en-US" b="1" dirty="0" smtClean="0"/>
              <a:t>초기기획 </a:t>
            </a:r>
            <a:endParaRPr lang="ko-KR" altLang="en-US" b="1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3420" y="3180908"/>
            <a:ext cx="2729727" cy="355306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83147" y="3180907"/>
            <a:ext cx="3364212" cy="1317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292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53420" y="320676"/>
            <a:ext cx="478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방 정보 등록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수정</a:t>
            </a:r>
            <a:r>
              <a:rPr lang="en-US" altLang="ko-KR" b="1" dirty="0" smtClean="0"/>
              <a:t>(1</a:t>
            </a:r>
            <a:r>
              <a:rPr lang="en-US" altLang="ko-KR" b="1" dirty="0"/>
              <a:t>) - </a:t>
            </a:r>
            <a:r>
              <a:rPr lang="ko-KR" altLang="en-US" b="1" dirty="0" smtClean="0"/>
              <a:t>초기기획</a:t>
            </a:r>
            <a:endParaRPr lang="ko-KR" altLang="en-US" b="1" dirty="0"/>
          </a:p>
        </p:txBody>
      </p:sp>
      <p:sp>
        <p:nvSpPr>
          <p:cNvPr id="17" name="직사각형 16"/>
          <p:cNvSpPr/>
          <p:nvPr/>
        </p:nvSpPr>
        <p:spPr>
          <a:xfrm>
            <a:off x="3381555" y="117428"/>
            <a:ext cx="318917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&lt; </a:t>
            </a:r>
            <a:r>
              <a:rPr lang="ko-KR" altLang="en-US" b="1" dirty="0" smtClean="0"/>
              <a:t>참고사항 </a:t>
            </a:r>
            <a:r>
              <a:rPr lang="en-US" altLang="ko-KR" b="1" dirty="0" smtClean="0"/>
              <a:t>&gt;</a:t>
            </a:r>
          </a:p>
          <a:p>
            <a:endParaRPr lang="en-US" altLang="ko-KR" b="1" dirty="0"/>
          </a:p>
          <a:p>
            <a:pPr marL="285750" indent="-285750">
              <a:buFontTx/>
              <a:buChar char="-"/>
            </a:pPr>
            <a:r>
              <a:rPr lang="ko-KR" altLang="en-US" sz="1100" b="1" dirty="0" smtClean="0"/>
              <a:t>필수 입력사항은 </a:t>
            </a:r>
            <a:r>
              <a:rPr lang="en-US" altLang="ko-KR" sz="1100" b="1" dirty="0" smtClean="0"/>
              <a:t>DB</a:t>
            </a:r>
            <a:r>
              <a:rPr lang="ko-KR" altLang="en-US" sz="1100" b="1" dirty="0" smtClean="0"/>
              <a:t>보고 확인 할 것</a:t>
            </a:r>
            <a:endParaRPr lang="en-US" altLang="ko-KR" sz="1100" b="1" dirty="0" smtClean="0"/>
          </a:p>
          <a:p>
            <a:pPr marL="285750" indent="-285750">
              <a:buFontTx/>
              <a:buChar char="-"/>
            </a:pPr>
            <a:r>
              <a:rPr lang="ko-KR" altLang="en-US" sz="1100" b="1" dirty="0" smtClean="0"/>
              <a:t>비공개메모</a:t>
            </a:r>
            <a:r>
              <a:rPr lang="en-US" altLang="ko-KR" sz="1100" b="1" dirty="0" smtClean="0"/>
              <a:t>(</a:t>
            </a:r>
            <a:r>
              <a:rPr lang="en-US" altLang="ko-KR" sz="1100" b="1" dirty="0" err="1" smtClean="0"/>
              <a:t>secret_note</a:t>
            </a:r>
            <a:r>
              <a:rPr lang="en-US" altLang="ko-KR" sz="1100" b="1" dirty="0" smtClean="0"/>
              <a:t>) : </a:t>
            </a:r>
            <a:r>
              <a:rPr lang="ko-KR" altLang="en-US" sz="1100" b="1" dirty="0" err="1" smtClean="0"/>
              <a:t>영업시</a:t>
            </a:r>
            <a:r>
              <a:rPr lang="ko-KR" altLang="en-US" sz="1100" b="1" dirty="0" smtClean="0"/>
              <a:t> </a:t>
            </a:r>
            <a:r>
              <a:rPr lang="ko-KR" altLang="en-US" sz="1100" b="1" dirty="0" err="1" smtClean="0"/>
              <a:t>쓸일이</a:t>
            </a:r>
            <a:r>
              <a:rPr lang="ko-KR" altLang="en-US" sz="1100" b="1" dirty="0" smtClean="0"/>
              <a:t> </a:t>
            </a:r>
            <a:r>
              <a:rPr lang="ko-KR" altLang="en-US" sz="1100" b="1" dirty="0" err="1" smtClean="0"/>
              <a:t>있을듯</a:t>
            </a:r>
            <a:r>
              <a:rPr lang="en-US" altLang="ko-KR" sz="1100" b="1" dirty="0" smtClean="0"/>
              <a:t>, </a:t>
            </a:r>
            <a:r>
              <a:rPr lang="ko-KR" altLang="en-US" sz="1100" b="1" dirty="0" smtClean="0"/>
              <a:t>간단한 메모나 </a:t>
            </a:r>
            <a:r>
              <a:rPr lang="ko-KR" altLang="en-US" sz="1100" b="1" dirty="0" err="1" smtClean="0"/>
              <a:t>입력등</a:t>
            </a:r>
            <a:endParaRPr lang="en-US" altLang="ko-KR" sz="1100" b="1" dirty="0" smtClean="0"/>
          </a:p>
          <a:p>
            <a:pPr marL="285750" indent="-285750">
              <a:buFontTx/>
              <a:buChar char="-"/>
            </a:pPr>
            <a:r>
              <a:rPr lang="ko-KR" altLang="en-US" sz="1100" b="1" dirty="0" smtClean="0"/>
              <a:t>필수입력사항 꼭 확인하기</a:t>
            </a:r>
            <a:r>
              <a:rPr lang="en-US" altLang="ko-KR" sz="1100" b="1" dirty="0" smtClean="0"/>
              <a:t>!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3277738" y="5261480"/>
            <a:ext cx="2044759" cy="1668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단기 계약 가능</a:t>
            </a:r>
            <a:r>
              <a:rPr lang="en-US" altLang="ko-KR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(</a:t>
            </a:r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체크박스</a:t>
            </a:r>
            <a:r>
              <a:rPr lang="en-US" altLang="ko-KR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)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>
            <a:off x="8212432" y="4991709"/>
            <a:ext cx="1265289" cy="24618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작성하기</a:t>
            </a:r>
            <a:endParaRPr lang="ko-KR" altLang="en-US" dirty="0"/>
          </a:p>
        </p:txBody>
      </p:sp>
      <p:sp>
        <p:nvSpPr>
          <p:cNvPr id="33" name="모서리가 둥근 직사각형 32"/>
          <p:cNvSpPr/>
          <p:nvPr/>
        </p:nvSpPr>
        <p:spPr>
          <a:xfrm>
            <a:off x="3001473" y="4609187"/>
            <a:ext cx="2167087" cy="2438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전세</a:t>
            </a:r>
            <a:r>
              <a:rPr lang="en-US" altLang="ko-KR" dirty="0" smtClean="0"/>
              <a:t>, </a:t>
            </a:r>
            <a:r>
              <a:rPr lang="ko-KR" altLang="en-US" dirty="0" smtClean="0"/>
              <a:t>월세</a:t>
            </a:r>
            <a:r>
              <a:rPr lang="en-US" altLang="ko-KR" dirty="0" smtClean="0"/>
              <a:t>, </a:t>
            </a:r>
            <a:r>
              <a:rPr lang="ko-KR" altLang="en-US" dirty="0" smtClean="0"/>
              <a:t>연세</a:t>
            </a:r>
            <a:endParaRPr lang="ko-KR" altLang="en-US" dirty="0"/>
          </a:p>
        </p:txBody>
      </p:sp>
      <p:sp>
        <p:nvSpPr>
          <p:cNvPr id="35" name="모서리가 둥근 직사각형 34"/>
          <p:cNvSpPr/>
          <p:nvPr/>
        </p:nvSpPr>
        <p:spPr>
          <a:xfrm>
            <a:off x="9601053" y="4991709"/>
            <a:ext cx="1319410" cy="24618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작성 취소</a:t>
            </a:r>
            <a:endParaRPr lang="ko-KR" altLang="en-US" dirty="0"/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9485" y="4614892"/>
            <a:ext cx="219075" cy="23812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570" y="5002590"/>
            <a:ext cx="2352675" cy="504825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529715" y="4939910"/>
            <a:ext cx="493242" cy="25391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050" dirty="0" smtClean="0"/>
              <a:t>월세</a:t>
            </a:r>
            <a:endParaRPr lang="ko-KR" altLang="en-US" sz="1050" dirty="0"/>
          </a:p>
        </p:txBody>
      </p:sp>
      <p:sp>
        <p:nvSpPr>
          <p:cNvPr id="37" name="TextBox 36"/>
          <p:cNvSpPr txBox="1"/>
          <p:nvPr/>
        </p:nvSpPr>
        <p:spPr>
          <a:xfrm>
            <a:off x="2503311" y="5221258"/>
            <a:ext cx="440745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800" dirty="0" smtClean="0"/>
              <a:t>만원</a:t>
            </a:r>
            <a:endParaRPr lang="ko-KR" altLang="en-US" sz="1050" dirty="0"/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 rotWithShape="1">
          <a:blip r:embed="rId4"/>
          <a:srcRect t="45487"/>
          <a:stretch/>
        </p:blipFill>
        <p:spPr>
          <a:xfrm>
            <a:off x="6570731" y="72547"/>
            <a:ext cx="5278643" cy="2490525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102" y="1530620"/>
            <a:ext cx="5440601" cy="1602107"/>
          </a:xfrm>
          <a:prstGeom prst="rect">
            <a:avLst/>
          </a:prstGeom>
        </p:spPr>
      </p:pic>
      <p:pic>
        <p:nvPicPr>
          <p:cNvPr id="44" name="그림 43"/>
          <p:cNvPicPr>
            <a:picLocks noChangeAspect="1"/>
          </p:cNvPicPr>
          <p:nvPr/>
        </p:nvPicPr>
        <p:blipFill rotWithShape="1">
          <a:blip r:embed="rId6"/>
          <a:srcRect r="59271"/>
          <a:stretch/>
        </p:blipFill>
        <p:spPr>
          <a:xfrm>
            <a:off x="493025" y="983518"/>
            <a:ext cx="2094900" cy="504825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5138" y="2028154"/>
            <a:ext cx="3002077" cy="1069837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7136" y="3519669"/>
            <a:ext cx="5351573" cy="35735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3025" y="3839090"/>
            <a:ext cx="2343150" cy="50482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4570" y="4379350"/>
            <a:ext cx="2343150" cy="552450"/>
          </a:xfrm>
          <a:prstGeom prst="rect">
            <a:avLst/>
          </a:prstGeom>
        </p:spPr>
      </p:pic>
      <p:sp>
        <p:nvSpPr>
          <p:cNvPr id="46" name="모서리가 둥근 직사각형 45"/>
          <p:cNvSpPr/>
          <p:nvPr/>
        </p:nvSpPr>
        <p:spPr>
          <a:xfrm>
            <a:off x="9031857" y="2788265"/>
            <a:ext cx="2817517" cy="2438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공개</a:t>
            </a:r>
            <a:r>
              <a:rPr lang="en-US" altLang="ko-KR" dirty="0" smtClean="0"/>
              <a:t>,</a:t>
            </a:r>
            <a:r>
              <a:rPr lang="ko-KR" altLang="en-US" dirty="0" smtClean="0"/>
              <a:t>비공개</a:t>
            </a:r>
            <a:endParaRPr lang="ko-KR" altLang="en-US" dirty="0"/>
          </a:p>
        </p:txBody>
      </p:sp>
      <p:pic>
        <p:nvPicPr>
          <p:cNvPr id="47" name="그림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30299" y="2768977"/>
            <a:ext cx="219075" cy="238125"/>
          </a:xfrm>
          <a:prstGeom prst="rect">
            <a:avLst/>
          </a:prstGeom>
        </p:spPr>
      </p:pic>
      <p:pic>
        <p:nvPicPr>
          <p:cNvPr id="48" name="그림 4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3101969" y="5189325"/>
            <a:ext cx="171906" cy="239007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2944056" y="3977421"/>
            <a:ext cx="290465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 smtClean="0">
                <a:solidFill>
                  <a:srgbClr val="EC5848"/>
                </a:solidFill>
                <a:latin typeface="Nanum Gothic"/>
              </a:rPr>
              <a:t>※</a:t>
            </a:r>
            <a:r>
              <a:rPr lang="ko-KR" altLang="en-US" sz="1200" dirty="0" smtClean="0">
                <a:solidFill>
                  <a:srgbClr val="EC5848"/>
                </a:solidFill>
                <a:latin typeface="Nanum Gothic"/>
              </a:rPr>
              <a:t>연세일 </a:t>
            </a:r>
            <a:r>
              <a:rPr lang="ko-KR" altLang="en-US" sz="1200" dirty="0">
                <a:solidFill>
                  <a:srgbClr val="EC5848"/>
                </a:solidFill>
                <a:latin typeface="Nanum Gothic"/>
              </a:rPr>
              <a:t>경우</a:t>
            </a:r>
            <a:r>
              <a:rPr lang="en-US" altLang="ko-KR" sz="1200" dirty="0">
                <a:solidFill>
                  <a:srgbClr val="EC5848"/>
                </a:solidFill>
                <a:latin typeface="Nanum Gothic"/>
              </a:rPr>
              <a:t>, </a:t>
            </a:r>
            <a:r>
              <a:rPr lang="ko-KR" altLang="en-US" sz="1200" dirty="0" smtClean="0">
                <a:solidFill>
                  <a:srgbClr val="EC5848"/>
                </a:solidFill>
                <a:latin typeface="Nanum Gothic"/>
              </a:rPr>
              <a:t>월세에 </a:t>
            </a:r>
            <a:r>
              <a:rPr lang="en-US" altLang="ko-KR" sz="1200" dirty="0" smtClean="0">
                <a:solidFill>
                  <a:srgbClr val="EC5848"/>
                </a:solidFill>
                <a:latin typeface="Nanum Gothic"/>
              </a:rPr>
              <a:t>1</a:t>
            </a:r>
            <a:r>
              <a:rPr lang="ko-KR" altLang="en-US" sz="1200" dirty="0" smtClean="0">
                <a:solidFill>
                  <a:srgbClr val="EC5848"/>
                </a:solidFill>
                <a:latin typeface="Nanum Gothic"/>
              </a:rPr>
              <a:t>년치 임대료를 입력하세요</a:t>
            </a:r>
            <a:endParaRPr lang="ko-KR" altLang="en-US" sz="1200" dirty="0"/>
          </a:p>
        </p:txBody>
      </p:sp>
      <p:pic>
        <p:nvPicPr>
          <p:cNvPr id="49" name="그림 4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768" y="5578205"/>
            <a:ext cx="2352675" cy="504825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2499509" y="5796873"/>
            <a:ext cx="440745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800" dirty="0" smtClean="0"/>
              <a:t>층</a:t>
            </a:r>
            <a:endParaRPr lang="ko-KR" altLang="en-US" sz="1050" dirty="0"/>
          </a:p>
        </p:txBody>
      </p:sp>
      <p:sp>
        <p:nvSpPr>
          <p:cNvPr id="51" name="TextBox 50"/>
          <p:cNvSpPr txBox="1"/>
          <p:nvPr/>
        </p:nvSpPr>
        <p:spPr>
          <a:xfrm>
            <a:off x="510767" y="5505911"/>
            <a:ext cx="832479" cy="25391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050" dirty="0" smtClean="0"/>
              <a:t>해당 층수</a:t>
            </a:r>
            <a:endParaRPr lang="ko-KR" altLang="en-US" sz="1050" dirty="0"/>
          </a:p>
        </p:txBody>
      </p:sp>
      <p:pic>
        <p:nvPicPr>
          <p:cNvPr id="52" name="그림 5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5495" y="5791823"/>
            <a:ext cx="219075" cy="238125"/>
          </a:xfrm>
          <a:prstGeom prst="rect">
            <a:avLst/>
          </a:prstGeom>
        </p:spPr>
      </p:pic>
      <p:sp>
        <p:nvSpPr>
          <p:cNvPr id="53" name="TextBox 52"/>
          <p:cNvSpPr txBox="1"/>
          <p:nvPr/>
        </p:nvSpPr>
        <p:spPr>
          <a:xfrm>
            <a:off x="591751" y="5796873"/>
            <a:ext cx="1438805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800" dirty="0" smtClean="0"/>
              <a:t>지하 </a:t>
            </a:r>
            <a:r>
              <a:rPr lang="en-US" altLang="ko-KR" sz="800" dirty="0" smtClean="0"/>
              <a:t>~ 20</a:t>
            </a:r>
            <a:r>
              <a:rPr lang="ko-KR" altLang="en-US" sz="800" dirty="0" smtClean="0"/>
              <a:t>층 이상</a:t>
            </a:r>
            <a:r>
              <a:rPr lang="en-US" altLang="ko-KR" sz="800" dirty="0" smtClean="0"/>
              <a:t> </a:t>
            </a:r>
            <a:endParaRPr lang="ko-KR" altLang="en-US" sz="1050" dirty="0"/>
          </a:p>
        </p:txBody>
      </p:sp>
      <p:pic>
        <p:nvPicPr>
          <p:cNvPr id="54" name="그림 5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9876" y="5610304"/>
            <a:ext cx="2352675" cy="504825"/>
          </a:xfrm>
          <a:prstGeom prst="rect">
            <a:avLst/>
          </a:prstGeom>
        </p:spPr>
      </p:pic>
      <p:sp>
        <p:nvSpPr>
          <p:cNvPr id="55" name="TextBox 54"/>
          <p:cNvSpPr txBox="1"/>
          <p:nvPr/>
        </p:nvSpPr>
        <p:spPr>
          <a:xfrm>
            <a:off x="5078617" y="5828972"/>
            <a:ext cx="440745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800" dirty="0" smtClean="0"/>
              <a:t>평</a:t>
            </a:r>
            <a:endParaRPr lang="ko-KR" altLang="en-US" sz="1050" dirty="0"/>
          </a:p>
        </p:txBody>
      </p:sp>
      <p:sp>
        <p:nvSpPr>
          <p:cNvPr id="57" name="TextBox 56"/>
          <p:cNvSpPr txBox="1"/>
          <p:nvPr/>
        </p:nvSpPr>
        <p:spPr>
          <a:xfrm>
            <a:off x="3170859" y="5828972"/>
            <a:ext cx="1438805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800" dirty="0" smtClean="0"/>
              <a:t>평</a:t>
            </a:r>
            <a:endParaRPr lang="ko-KR" altLang="en-US" sz="1050" dirty="0"/>
          </a:p>
        </p:txBody>
      </p:sp>
      <p:sp>
        <p:nvSpPr>
          <p:cNvPr id="58" name="TextBox 57"/>
          <p:cNvSpPr txBox="1"/>
          <p:nvPr/>
        </p:nvSpPr>
        <p:spPr>
          <a:xfrm>
            <a:off x="3093920" y="5545851"/>
            <a:ext cx="832479" cy="25391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050" dirty="0" smtClean="0"/>
              <a:t>실내 평수</a:t>
            </a:r>
            <a:endParaRPr lang="ko-KR" altLang="en-US" sz="1050" dirty="0"/>
          </a:p>
        </p:txBody>
      </p:sp>
      <p:sp>
        <p:nvSpPr>
          <p:cNvPr id="59" name="직사각형 58"/>
          <p:cNvSpPr/>
          <p:nvPr/>
        </p:nvSpPr>
        <p:spPr>
          <a:xfrm>
            <a:off x="7337996" y="154655"/>
            <a:ext cx="467860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50" dirty="0" smtClean="0">
                <a:solidFill>
                  <a:srgbClr val="EC5848"/>
                </a:solidFill>
                <a:latin typeface="Nanum Gothic"/>
              </a:rPr>
              <a:t>※ </a:t>
            </a:r>
            <a:r>
              <a:rPr lang="ko-KR" altLang="en-US" sz="1050" dirty="0" smtClean="0">
                <a:solidFill>
                  <a:srgbClr val="EC5848"/>
                </a:solidFill>
                <a:latin typeface="Nanum Gothic"/>
              </a:rPr>
              <a:t>검색 결과에 반영되며</a:t>
            </a:r>
            <a:r>
              <a:rPr lang="en-US" altLang="ko-KR" sz="1050" dirty="0" smtClean="0">
                <a:solidFill>
                  <a:srgbClr val="EC5848"/>
                </a:solidFill>
                <a:latin typeface="Nanum Gothic"/>
              </a:rPr>
              <a:t>, </a:t>
            </a:r>
            <a:r>
              <a:rPr lang="ko-KR" altLang="en-US" sz="1050" dirty="0" smtClean="0">
                <a:solidFill>
                  <a:srgbClr val="EC5848"/>
                </a:solidFill>
                <a:latin typeface="Nanum Gothic"/>
              </a:rPr>
              <a:t>고객에게 더 자세한 정보를 제공할 수 있습니다</a:t>
            </a:r>
            <a:r>
              <a:rPr lang="en-US" altLang="ko-KR" sz="1050" dirty="0" smtClean="0">
                <a:solidFill>
                  <a:srgbClr val="EC5848"/>
                </a:solidFill>
                <a:latin typeface="Nanum Gothic"/>
              </a:rPr>
              <a:t>.</a:t>
            </a:r>
            <a:endParaRPr lang="ko-KR" altLang="en-US" sz="1050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70731" y="2763221"/>
            <a:ext cx="767265" cy="20736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570731" y="3053893"/>
            <a:ext cx="4927037" cy="2240942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337996" y="3434140"/>
            <a:ext cx="4058487" cy="1505770"/>
          </a:xfrm>
          <a:prstGeom prst="rect">
            <a:avLst/>
          </a:prstGeom>
        </p:spPr>
      </p:pic>
      <p:sp>
        <p:nvSpPr>
          <p:cNvPr id="60" name="모서리가 둥근 직사각형 59"/>
          <p:cNvSpPr/>
          <p:nvPr/>
        </p:nvSpPr>
        <p:spPr>
          <a:xfrm>
            <a:off x="8011545" y="6457617"/>
            <a:ext cx="1265289" cy="24618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작성하기</a:t>
            </a:r>
            <a:endParaRPr lang="ko-KR" altLang="en-US" dirty="0"/>
          </a:p>
        </p:txBody>
      </p:sp>
      <p:sp>
        <p:nvSpPr>
          <p:cNvPr id="61" name="모서리가 둥근 직사각형 60"/>
          <p:cNvSpPr/>
          <p:nvPr/>
        </p:nvSpPr>
        <p:spPr>
          <a:xfrm>
            <a:off x="9400166" y="6457617"/>
            <a:ext cx="1319410" cy="24618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작성 취소</a:t>
            </a:r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653265" y="5268235"/>
            <a:ext cx="4867275" cy="1057275"/>
          </a:xfrm>
          <a:prstGeom prst="rect">
            <a:avLst/>
          </a:prstGeom>
        </p:spPr>
      </p:pic>
      <p:sp>
        <p:nvSpPr>
          <p:cNvPr id="62" name="직사각형 61"/>
          <p:cNvSpPr/>
          <p:nvPr/>
        </p:nvSpPr>
        <p:spPr>
          <a:xfrm>
            <a:off x="6611594" y="5316633"/>
            <a:ext cx="1565669" cy="18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일반 사진 올리기 </a:t>
            </a:r>
            <a:r>
              <a:rPr lang="en-US" altLang="ko-KR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*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6617827" y="5768361"/>
            <a:ext cx="1559436" cy="2439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ko-KR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360 </a:t>
            </a:r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사진 올리기 </a:t>
            </a:r>
            <a:r>
              <a:rPr lang="en-US" altLang="ko-KR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*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73193" y="1502377"/>
            <a:ext cx="118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*</a:t>
            </a:r>
            <a:endParaRPr lang="ko-KR" altLang="en-US" dirty="0"/>
          </a:p>
        </p:txBody>
      </p:sp>
      <p:sp>
        <p:nvSpPr>
          <p:cNvPr id="65" name="TextBox 64"/>
          <p:cNvSpPr txBox="1"/>
          <p:nvPr/>
        </p:nvSpPr>
        <p:spPr>
          <a:xfrm>
            <a:off x="5120799" y="4539485"/>
            <a:ext cx="118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*</a:t>
            </a:r>
            <a:endParaRPr lang="ko-KR" altLang="en-US" dirty="0"/>
          </a:p>
        </p:txBody>
      </p:sp>
      <p:sp>
        <p:nvSpPr>
          <p:cNvPr id="67" name="직사각형 66"/>
          <p:cNvSpPr/>
          <p:nvPr/>
        </p:nvSpPr>
        <p:spPr>
          <a:xfrm>
            <a:off x="1630784" y="1139607"/>
            <a:ext cx="868726" cy="301260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94889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53420" y="320676"/>
            <a:ext cx="478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방 정보 등록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수정</a:t>
            </a:r>
            <a:r>
              <a:rPr lang="en-US" altLang="ko-KR" b="1" dirty="0" smtClean="0"/>
              <a:t>(</a:t>
            </a:r>
            <a:r>
              <a:rPr lang="en-US" altLang="ko-KR" b="1" dirty="0"/>
              <a:t>1) - </a:t>
            </a:r>
            <a:r>
              <a:rPr lang="ko-KR" altLang="en-US" b="1" dirty="0"/>
              <a:t>초기기획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6776475" y="22387"/>
            <a:ext cx="5093139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&lt; </a:t>
            </a:r>
            <a:r>
              <a:rPr lang="ko-KR" altLang="en-US" b="1" dirty="0" smtClean="0"/>
              <a:t>참고사항 </a:t>
            </a:r>
            <a:r>
              <a:rPr lang="en-US" altLang="ko-KR" b="1" dirty="0" smtClean="0"/>
              <a:t>&gt;</a:t>
            </a:r>
          </a:p>
          <a:p>
            <a:pPr algn="ctr"/>
            <a:endParaRPr lang="en-US" altLang="ko-KR" b="1" dirty="0" smtClean="0"/>
          </a:p>
          <a:p>
            <a:pPr marL="285750" indent="-285750">
              <a:buFontTx/>
              <a:buChar char="-"/>
            </a:pPr>
            <a:r>
              <a:rPr lang="ko-KR" altLang="en-US" b="1" dirty="0"/>
              <a:t>자세한 </a:t>
            </a:r>
            <a:r>
              <a:rPr lang="en-US" altLang="ko-KR" b="1" dirty="0" smtClean="0"/>
              <a:t>DB</a:t>
            </a:r>
            <a:r>
              <a:rPr lang="ko-KR" altLang="en-US" b="1" dirty="0" smtClean="0"/>
              <a:t>형식은 </a:t>
            </a:r>
            <a:r>
              <a:rPr lang="en-US" altLang="ko-KR" b="1" dirty="0" err="1" smtClean="0"/>
              <a:t>testDB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참고</a:t>
            </a:r>
            <a:endParaRPr lang="en-US" altLang="ko-KR" b="1" dirty="0" smtClean="0"/>
          </a:p>
          <a:p>
            <a:pPr marL="285750" indent="-285750">
              <a:buFontTx/>
              <a:buChar char="-"/>
            </a:pPr>
            <a:endParaRPr lang="en-US" altLang="ko-KR" b="1" dirty="0"/>
          </a:p>
          <a:p>
            <a:r>
              <a:rPr lang="ko-KR" altLang="en-US" b="1" dirty="0" err="1" smtClean="0"/>
              <a:t>모바일과</a:t>
            </a:r>
            <a:r>
              <a:rPr lang="ko-KR" altLang="en-US" b="1" dirty="0" smtClean="0"/>
              <a:t> 웹의 입력 방법이 틀리기 때문에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명시를 해주어야 </a:t>
            </a:r>
            <a:r>
              <a:rPr lang="ko-KR" altLang="en-US" b="1" dirty="0" err="1" smtClean="0"/>
              <a:t>상세보기시</a:t>
            </a:r>
            <a:r>
              <a:rPr lang="ko-KR" altLang="en-US" b="1" dirty="0" smtClean="0"/>
              <a:t> 다른 </a:t>
            </a:r>
            <a:r>
              <a:rPr lang="en-US" altLang="ko-KR" b="1" dirty="0" smtClean="0"/>
              <a:t>UI</a:t>
            </a:r>
            <a:r>
              <a:rPr lang="ko-KR" altLang="en-US" b="1" dirty="0" smtClean="0"/>
              <a:t>를 </a:t>
            </a:r>
            <a:r>
              <a:rPr lang="ko-KR" altLang="en-US" b="1" dirty="0" err="1" smtClean="0"/>
              <a:t>렌더링</a:t>
            </a:r>
            <a:r>
              <a:rPr lang="ko-KR" altLang="en-US" b="1" dirty="0" smtClean="0"/>
              <a:t> 할 수 있음</a:t>
            </a:r>
            <a:r>
              <a:rPr lang="en-US" altLang="ko-KR" b="1" dirty="0" smtClean="0"/>
              <a:t>.</a:t>
            </a:r>
          </a:p>
          <a:p>
            <a:endParaRPr lang="en-US" altLang="ko-KR" b="1" dirty="0"/>
          </a:p>
          <a:p>
            <a:r>
              <a:rPr lang="ko-KR" altLang="en-US" b="1" dirty="0" smtClean="0"/>
              <a:t>에디터를 이용한 이미지 </a:t>
            </a:r>
            <a:r>
              <a:rPr lang="ko-KR" altLang="en-US" b="1" dirty="0" err="1" smtClean="0"/>
              <a:t>입력시</a:t>
            </a:r>
            <a:r>
              <a:rPr lang="ko-KR" altLang="en-US" b="1" dirty="0" smtClean="0"/>
              <a:t> </a:t>
            </a:r>
            <a:r>
              <a:rPr lang="en-US" altLang="ko-KR" b="1" dirty="0" err="1" smtClean="0"/>
              <a:t>img</a:t>
            </a:r>
            <a:r>
              <a:rPr lang="en-US" altLang="ko-KR" b="1" dirty="0" smtClean="0"/>
              <a:t> tag </a:t>
            </a:r>
            <a:r>
              <a:rPr lang="en-US" altLang="ko-KR" b="1" dirty="0" err="1" smtClean="0"/>
              <a:t>attr</a:t>
            </a:r>
            <a:r>
              <a:rPr lang="ko-KR" altLang="en-US" b="1" dirty="0" smtClean="0"/>
              <a:t>에 </a:t>
            </a:r>
            <a:r>
              <a:rPr lang="en-US" altLang="ko-KR" b="1" dirty="0" smtClean="0"/>
              <a:t>‘data-media-id’</a:t>
            </a:r>
            <a:r>
              <a:rPr lang="ko-KR" altLang="en-US" b="1" dirty="0" smtClean="0"/>
              <a:t>를 </a:t>
            </a:r>
            <a:r>
              <a:rPr lang="ko-KR" altLang="en-US" b="1" dirty="0" err="1" smtClean="0"/>
              <a:t>표시해주어함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그래야지 나중에 삭제되었을 경우 업로드 되었던 사진까지 함께 지울 수 있음</a:t>
            </a:r>
            <a:r>
              <a:rPr lang="en-US" altLang="ko-KR" b="1" dirty="0" smtClean="0"/>
              <a:t>(</a:t>
            </a:r>
            <a:r>
              <a:rPr lang="ko-KR" altLang="en-US" b="1" dirty="0" smtClean="0"/>
              <a:t>하단부 코드 확인</a:t>
            </a:r>
            <a:r>
              <a:rPr lang="en-US" altLang="ko-KR" b="1" dirty="0" smtClean="0"/>
              <a:t>)</a:t>
            </a:r>
          </a:p>
          <a:p>
            <a:endParaRPr lang="en-US" altLang="ko-KR" b="1" dirty="0"/>
          </a:p>
          <a:p>
            <a:pPr marL="285750" indent="-285750">
              <a:buFontTx/>
              <a:buChar char="-"/>
            </a:pPr>
            <a:r>
              <a:rPr lang="ko-KR" altLang="en-US" b="1" dirty="0" smtClean="0"/>
              <a:t>자세한 입력사항은 </a:t>
            </a:r>
            <a:r>
              <a:rPr lang="en-US" altLang="ko-KR" b="1" dirty="0" smtClean="0"/>
              <a:t>DB</a:t>
            </a:r>
            <a:r>
              <a:rPr lang="ko-KR" altLang="en-US" b="1" dirty="0" smtClean="0"/>
              <a:t>보고 확인 할 것</a:t>
            </a:r>
            <a:endParaRPr lang="en-US" altLang="ko-KR" b="1" dirty="0" smtClean="0"/>
          </a:p>
          <a:p>
            <a:pPr marL="285750" indent="-285750">
              <a:buFontTx/>
              <a:buChar char="-"/>
            </a:pPr>
            <a:r>
              <a:rPr lang="ko-KR" altLang="en-US" b="1" dirty="0" smtClean="0"/>
              <a:t>이미지 </a:t>
            </a:r>
            <a:r>
              <a:rPr lang="ko-KR" altLang="en-US" b="1" dirty="0" err="1" smtClean="0"/>
              <a:t>등록시</a:t>
            </a:r>
            <a:r>
              <a:rPr lang="ko-KR" altLang="en-US" b="1" dirty="0" smtClean="0"/>
              <a:t> </a:t>
            </a:r>
            <a:r>
              <a:rPr lang="ko-KR" altLang="en-US" b="1" dirty="0" err="1" smtClean="0"/>
              <a:t>스키드마크</a:t>
            </a:r>
            <a:r>
              <a:rPr lang="ko-KR" altLang="en-US" b="1" dirty="0" smtClean="0"/>
              <a:t> 자동합성기능이 필요하다</a:t>
            </a:r>
            <a:endParaRPr lang="en-US" altLang="ko-KR" b="1" dirty="0" smtClean="0"/>
          </a:p>
          <a:p>
            <a:pPr marL="285750" indent="-285750">
              <a:buFontTx/>
              <a:buChar char="-"/>
            </a:pPr>
            <a:r>
              <a:rPr lang="ko-KR" altLang="en-US" b="1" dirty="0" smtClean="0"/>
              <a:t>이미지회전문제 해결을 위한 </a:t>
            </a:r>
            <a:r>
              <a:rPr lang="en-US" altLang="ko-KR" b="1" dirty="0" err="1" smtClean="0"/>
              <a:t>exif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변환기능 추가</a:t>
            </a:r>
            <a:endParaRPr lang="en-US" altLang="ko-KR" b="1" dirty="0" smtClean="0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6475" y="4949821"/>
            <a:ext cx="4331729" cy="1338625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6475" y="6094435"/>
            <a:ext cx="3218715" cy="1413828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549" y="977425"/>
            <a:ext cx="5947427" cy="5678834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453420" y="977425"/>
            <a:ext cx="26773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 smtClean="0"/>
              <a:t>글 작성시 입력 </a:t>
            </a:r>
            <a:r>
              <a:rPr lang="en-US" altLang="ko-KR" b="1" dirty="0" smtClean="0"/>
              <a:t>DB </a:t>
            </a:r>
            <a:r>
              <a:rPr lang="ko-KR" altLang="en-US" b="1" dirty="0" smtClean="0"/>
              <a:t>목록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36718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62212" y="326870"/>
            <a:ext cx="478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 smtClean="0"/>
              <a:t>Cozyhouzz</a:t>
            </a:r>
            <a:r>
              <a:rPr lang="en-US" altLang="ko-KR" b="1" dirty="0" smtClean="0"/>
              <a:t> ver2.1 - </a:t>
            </a:r>
            <a:r>
              <a:rPr lang="ko-KR" altLang="en-US" b="1" dirty="0" smtClean="0"/>
              <a:t>개발참고사항</a:t>
            </a:r>
            <a:r>
              <a:rPr lang="en-US" altLang="ko-KR" b="1" dirty="0" smtClean="0"/>
              <a:t> </a:t>
            </a:r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>
            <a:off x="5972128" y="326870"/>
            <a:ext cx="553939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&lt; </a:t>
            </a:r>
            <a:r>
              <a:rPr lang="ko-KR" altLang="en-US" b="1" dirty="0" smtClean="0"/>
              <a:t>참고사항 </a:t>
            </a:r>
            <a:r>
              <a:rPr lang="en-US" altLang="ko-KR" b="1" dirty="0" smtClean="0"/>
              <a:t>&gt;</a:t>
            </a:r>
          </a:p>
          <a:p>
            <a:pPr algn="ctr"/>
            <a:endParaRPr lang="en-US" altLang="ko-KR" b="1" dirty="0" smtClean="0"/>
          </a:p>
          <a:p>
            <a:pPr algn="ctr"/>
            <a:r>
              <a:rPr lang="en-US" altLang="ko-KR" b="1" dirty="0" err="1"/>
              <a:t>DevStack</a:t>
            </a:r>
            <a:r>
              <a:rPr lang="en-US" altLang="ko-KR" b="1" dirty="0"/>
              <a:t> : node 4.x, express 4, </a:t>
            </a:r>
            <a:r>
              <a:rPr lang="en-US" altLang="ko-KR" b="1" dirty="0" smtClean="0"/>
              <a:t>Firebase</a:t>
            </a:r>
          </a:p>
          <a:p>
            <a:pPr algn="ctr"/>
            <a:r>
              <a:rPr lang="en-US" altLang="ko-KR" b="1" dirty="0" smtClean="0"/>
              <a:t>Canvas-theme</a:t>
            </a:r>
            <a:endParaRPr lang="en-US" altLang="ko-KR" b="1" dirty="0"/>
          </a:p>
        </p:txBody>
      </p:sp>
      <p:sp>
        <p:nvSpPr>
          <p:cNvPr id="7" name="TextBox 6"/>
          <p:cNvSpPr txBox="1"/>
          <p:nvPr/>
        </p:nvSpPr>
        <p:spPr>
          <a:xfrm>
            <a:off x="462212" y="1524852"/>
            <a:ext cx="1061823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* </a:t>
            </a:r>
            <a:r>
              <a:rPr lang="en-US" altLang="ko-KR" b="1" dirty="0" err="1" smtClean="0"/>
              <a:t>Github</a:t>
            </a:r>
            <a:r>
              <a:rPr lang="en-US" altLang="ko-KR" b="1" dirty="0" smtClean="0"/>
              <a:t> repo</a:t>
            </a:r>
            <a:r>
              <a:rPr lang="ko-KR" altLang="en-US" b="1" dirty="0" smtClean="0"/>
              <a:t> </a:t>
            </a:r>
            <a:r>
              <a:rPr lang="en-US" altLang="ko-KR" b="1" dirty="0" smtClean="0"/>
              <a:t>: </a:t>
            </a:r>
            <a:r>
              <a:rPr lang="en-US" altLang="ko-KR" b="1" dirty="0">
                <a:hlinkClick r:id="rId2"/>
              </a:rPr>
              <a:t>http://</a:t>
            </a:r>
            <a:r>
              <a:rPr lang="en-US" altLang="ko-KR" b="1" dirty="0" smtClean="0">
                <a:hlinkClick r:id="rId2"/>
              </a:rPr>
              <a:t>github.com/kincjf/cozyhouzz-web/</a:t>
            </a:r>
            <a:endParaRPr lang="en-US" altLang="ko-KR" b="1" dirty="0" smtClean="0"/>
          </a:p>
          <a:p>
            <a:endParaRPr lang="en-US" altLang="ko-KR" b="1" dirty="0" smtClean="0"/>
          </a:p>
          <a:p>
            <a:r>
              <a:rPr lang="en-US" altLang="ko-KR" b="1" dirty="0"/>
              <a:t>* Firebase </a:t>
            </a:r>
            <a:r>
              <a:rPr lang="en-US" altLang="ko-KR" b="1" dirty="0" smtClean="0"/>
              <a:t>Console : </a:t>
            </a:r>
            <a:r>
              <a:rPr lang="en-US" altLang="ko-KR" b="1" u="sng" dirty="0">
                <a:hlinkClick r:id="rId3"/>
              </a:rPr>
              <a:t>https://</a:t>
            </a:r>
            <a:r>
              <a:rPr lang="en-US" altLang="ko-KR" b="1" u="sng" dirty="0" smtClean="0">
                <a:hlinkClick r:id="rId3"/>
              </a:rPr>
              <a:t>console.firebase.google.com/project/cozyhouzz-531c2/overview</a:t>
            </a:r>
            <a:endParaRPr lang="en-US" altLang="ko-KR" b="1" u="sng" dirty="0" smtClean="0"/>
          </a:p>
          <a:p>
            <a:endParaRPr lang="en-US" altLang="ko-KR" b="1" u="sng" dirty="0" smtClean="0"/>
          </a:p>
          <a:p>
            <a:r>
              <a:rPr lang="en-US" altLang="ko-KR" b="1" dirty="0"/>
              <a:t>* </a:t>
            </a:r>
            <a:r>
              <a:rPr lang="ko-KR" altLang="en-US" b="1" u="sng" dirty="0" smtClean="0"/>
              <a:t>서버주소 </a:t>
            </a:r>
            <a:r>
              <a:rPr lang="en-US" altLang="ko-KR" b="1" u="sng" dirty="0" smtClean="0"/>
              <a:t>: api.cozyhouzz.co.kr, cozyhouzz.co.kr</a:t>
            </a:r>
          </a:p>
          <a:p>
            <a:endParaRPr lang="en-US" altLang="ko-KR" b="1" u="sng" dirty="0" smtClean="0"/>
          </a:p>
          <a:p>
            <a:r>
              <a:rPr lang="en-US" altLang="ko-KR" b="1" dirty="0"/>
              <a:t>* </a:t>
            </a:r>
            <a:r>
              <a:rPr lang="ko-KR" altLang="en-US" b="1" u="sng" dirty="0" smtClean="0"/>
              <a:t>기본 </a:t>
            </a:r>
            <a:r>
              <a:rPr lang="en-US" altLang="ko-KR" b="1" u="sng" dirty="0" smtClean="0"/>
              <a:t>Theme </a:t>
            </a:r>
            <a:r>
              <a:rPr lang="en-US" altLang="ko-KR" b="1" u="sng" dirty="0"/>
              <a:t>: Canvas-theme(http://dev.moblab.kr/canvas-theme</a:t>
            </a:r>
            <a:r>
              <a:rPr lang="en-US" altLang="ko-KR" b="1" u="sng" dirty="0" smtClean="0"/>
              <a:t>/)</a:t>
            </a:r>
            <a:endParaRPr lang="en-US" altLang="ko-KR" b="1" u="sng" dirty="0"/>
          </a:p>
          <a:p>
            <a:endParaRPr lang="en-US" altLang="ko-KR" b="1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u="sng" dirty="0" smtClean="0"/>
              <a:t>기본적인 테마</a:t>
            </a:r>
            <a:r>
              <a:rPr lang="en-US" altLang="ko-KR" b="1" u="sng" dirty="0" smtClean="0"/>
              <a:t>, UI</a:t>
            </a:r>
            <a:r>
              <a:rPr lang="ko-KR" altLang="en-US" b="1" u="sng" dirty="0" smtClean="0"/>
              <a:t>는 </a:t>
            </a:r>
            <a:r>
              <a:rPr lang="en-US" altLang="ko-KR" b="1" u="sng" dirty="0" smtClean="0"/>
              <a:t>“Cozyhouzz - ver1(</a:t>
            </a:r>
            <a:r>
              <a:rPr lang="en-US" altLang="ko-KR" b="1" dirty="0">
                <a:hlinkClick r:id="rId2"/>
              </a:rPr>
              <a:t>http://github.com/kincjf/cozyhouzz-web</a:t>
            </a:r>
            <a:r>
              <a:rPr lang="en-US" altLang="ko-KR" b="1" dirty="0" smtClean="0">
                <a:hlinkClick r:id="rId2"/>
              </a:rPr>
              <a:t>/</a:t>
            </a:r>
            <a:r>
              <a:rPr lang="en-US" altLang="ko-KR" b="1" dirty="0" smtClean="0"/>
              <a:t>)</a:t>
            </a:r>
            <a:r>
              <a:rPr lang="ko-KR" altLang="en-US" b="1" u="sng" dirty="0" smtClean="0"/>
              <a:t>를 이용</a:t>
            </a:r>
            <a:endParaRPr lang="en-US" altLang="ko-KR" b="1" u="sng" dirty="0" smtClean="0"/>
          </a:p>
          <a:p>
            <a:endParaRPr lang="en-US" altLang="ko-KR" b="1" u="sng" dirty="0"/>
          </a:p>
          <a:p>
            <a:endParaRPr lang="en-US" altLang="ko-KR" b="1" u="sng" dirty="0" smtClean="0"/>
          </a:p>
          <a:p>
            <a:r>
              <a:rPr lang="en-US" altLang="ko-KR" b="1" u="sng" dirty="0" smtClean="0"/>
              <a:t>* </a:t>
            </a:r>
            <a:r>
              <a:rPr lang="ko-KR" altLang="en-US" b="1" u="sng" dirty="0" smtClean="0"/>
              <a:t>자세한 </a:t>
            </a:r>
            <a:r>
              <a:rPr lang="en-US" altLang="ko-KR" b="1" u="sng" dirty="0" smtClean="0"/>
              <a:t>DB </a:t>
            </a:r>
            <a:r>
              <a:rPr lang="ko-KR" altLang="en-US" b="1" u="sng" dirty="0" smtClean="0"/>
              <a:t>구조는 </a:t>
            </a:r>
            <a:r>
              <a:rPr lang="en-US" altLang="ko-KR" b="1" u="sng" dirty="0" smtClean="0"/>
              <a:t>.</a:t>
            </a:r>
            <a:r>
              <a:rPr lang="en-US" altLang="ko-KR" b="1" u="sng" dirty="0" err="1" smtClean="0"/>
              <a:t>mwb</a:t>
            </a:r>
            <a:r>
              <a:rPr lang="en-US" altLang="ko-KR" b="1" u="sng" dirty="0" smtClean="0"/>
              <a:t>(</a:t>
            </a:r>
            <a:r>
              <a:rPr lang="en-US" altLang="ko-KR" b="1" u="sng" dirty="0" err="1" smtClean="0"/>
              <a:t>mysqlworkbench</a:t>
            </a:r>
            <a:r>
              <a:rPr lang="en-US" altLang="ko-KR" b="1" u="sng" dirty="0" smtClean="0"/>
              <a:t>) </a:t>
            </a:r>
            <a:r>
              <a:rPr lang="ko-KR" altLang="en-US" b="1" u="sng" dirty="0" smtClean="0"/>
              <a:t>파일 참조 </a:t>
            </a:r>
            <a:endParaRPr lang="en-US" altLang="ko-KR" b="1" u="sng" dirty="0"/>
          </a:p>
          <a:p>
            <a:r>
              <a:rPr lang="en-US" altLang="ko-KR" b="1" u="sng" dirty="0" smtClean="0"/>
              <a:t>- </a:t>
            </a:r>
            <a:r>
              <a:rPr lang="ko-KR" altLang="en-US" b="1" u="sng" dirty="0" err="1" smtClean="0"/>
              <a:t>테스팅</a:t>
            </a:r>
            <a:r>
              <a:rPr lang="ko-KR" altLang="en-US" b="1" u="sng" dirty="0" smtClean="0"/>
              <a:t> 확인 사항은 </a:t>
            </a:r>
            <a:r>
              <a:rPr lang="ko-KR" altLang="en-US" b="1" u="sng" dirty="0" err="1" smtClean="0"/>
              <a:t>구글</a:t>
            </a:r>
            <a:r>
              <a:rPr lang="ko-KR" altLang="en-US" b="1" u="sng" dirty="0" smtClean="0"/>
              <a:t> 스프레드 시트 </a:t>
            </a:r>
            <a:r>
              <a:rPr lang="en-US" altLang="ko-KR" b="1" u="sng" dirty="0" smtClean="0"/>
              <a:t>– “</a:t>
            </a:r>
            <a:r>
              <a:rPr lang="ko-KR" altLang="en-US" b="1" u="sng" dirty="0" err="1" smtClean="0"/>
              <a:t>테스팅항목</a:t>
            </a:r>
            <a:r>
              <a:rPr lang="en-US" altLang="ko-KR" b="1" u="sng" dirty="0" smtClean="0"/>
              <a:t>“ </a:t>
            </a:r>
            <a:r>
              <a:rPr lang="ko-KR" altLang="en-US" b="1" u="sng" dirty="0" smtClean="0"/>
              <a:t>참조</a:t>
            </a:r>
            <a:endParaRPr lang="en-US" altLang="ko-KR" b="1" u="sng" dirty="0" smtClean="0"/>
          </a:p>
          <a:p>
            <a:r>
              <a:rPr lang="en-US" altLang="ko-KR" b="1" u="sng" dirty="0" smtClean="0"/>
              <a:t>- </a:t>
            </a:r>
            <a:r>
              <a:rPr lang="ko-KR" altLang="en-US" b="1" u="sng" dirty="0" smtClean="0"/>
              <a:t>각종 정보 내용은 공유 </a:t>
            </a:r>
            <a:r>
              <a:rPr lang="ko-KR" altLang="en-US" b="1" u="sng" dirty="0" err="1" smtClean="0"/>
              <a:t>구글</a:t>
            </a:r>
            <a:r>
              <a:rPr lang="ko-KR" altLang="en-US" b="1" u="sng" dirty="0" smtClean="0"/>
              <a:t> 스프레드시트의 </a:t>
            </a:r>
            <a:r>
              <a:rPr lang="en-US" altLang="ko-KR" b="1" u="sng" dirty="0" smtClean="0"/>
              <a:t>“References”</a:t>
            </a:r>
            <a:r>
              <a:rPr lang="ko-KR" altLang="en-US" b="1" u="sng" dirty="0" smtClean="0"/>
              <a:t>에서 찾을 수 있음</a:t>
            </a:r>
            <a:r>
              <a:rPr lang="en-US" altLang="ko-KR" b="1" u="sng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44826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53420" y="320676"/>
            <a:ext cx="478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방 </a:t>
            </a:r>
            <a:r>
              <a:rPr lang="ko-KR" altLang="en-US" b="1" smtClean="0"/>
              <a:t>정보 등록</a:t>
            </a:r>
            <a:r>
              <a:rPr lang="en-US" altLang="ko-KR" b="1" smtClean="0"/>
              <a:t>, </a:t>
            </a:r>
            <a:r>
              <a:rPr lang="ko-KR" altLang="en-US" b="1" smtClean="0"/>
              <a:t>수정</a:t>
            </a:r>
            <a:r>
              <a:rPr lang="en-US" altLang="ko-KR" b="1" smtClean="0"/>
              <a:t>(</a:t>
            </a:r>
            <a:r>
              <a:rPr lang="en-US" altLang="ko-KR" b="1" dirty="0"/>
              <a:t>1) - </a:t>
            </a:r>
            <a:r>
              <a:rPr lang="ko-KR" altLang="en-US" b="1" dirty="0"/>
              <a:t>초기기획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6776475" y="22387"/>
            <a:ext cx="509313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&lt; </a:t>
            </a:r>
            <a:r>
              <a:rPr lang="ko-KR" altLang="en-US" b="1" dirty="0" smtClean="0"/>
              <a:t>참고사항 </a:t>
            </a:r>
            <a:r>
              <a:rPr lang="en-US" altLang="ko-KR" b="1" dirty="0" smtClean="0"/>
              <a:t>&gt;</a:t>
            </a:r>
          </a:p>
          <a:p>
            <a:pPr algn="ctr"/>
            <a:endParaRPr lang="en-US" altLang="ko-KR" b="1" dirty="0" smtClean="0"/>
          </a:p>
          <a:p>
            <a:pPr marL="285750" indent="-285750" algn="just">
              <a:buFontTx/>
              <a:buChar char="-"/>
            </a:pPr>
            <a:r>
              <a:rPr lang="ko-KR" altLang="en-US" b="1" dirty="0" smtClean="0"/>
              <a:t>사진 업로드 기능을 </a:t>
            </a:r>
            <a:r>
              <a:rPr lang="en-US" altLang="ko-KR" b="1" dirty="0" smtClean="0"/>
              <a:t>Visual </a:t>
            </a:r>
            <a:r>
              <a:rPr lang="ko-KR" altLang="en-US" b="1" dirty="0" smtClean="0"/>
              <a:t>하게 바꾸기</a:t>
            </a:r>
            <a:endParaRPr lang="en-US" altLang="ko-KR" b="1" dirty="0" smtClean="0"/>
          </a:p>
          <a:p>
            <a:pPr marL="285750" indent="-285750" algn="just">
              <a:buFontTx/>
              <a:buChar char="-"/>
            </a:pPr>
            <a:endParaRPr lang="en-US" altLang="ko-KR" b="1" dirty="0"/>
          </a:p>
          <a:p>
            <a:pPr marL="285750" indent="-285750" algn="just">
              <a:buFontTx/>
              <a:buChar char="-"/>
            </a:pPr>
            <a:r>
              <a:rPr lang="ko-KR" altLang="en-US" b="1" dirty="0" smtClean="0"/>
              <a:t>사진 </a:t>
            </a:r>
            <a:r>
              <a:rPr lang="ko-KR" altLang="en-US" b="1" dirty="0" err="1" smtClean="0"/>
              <a:t>미리보기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업로드 사진 삭제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편집이 </a:t>
            </a:r>
            <a:r>
              <a:rPr lang="en-US" altLang="ko-KR" b="1" dirty="0" smtClean="0"/>
              <a:t>One-stop</a:t>
            </a:r>
            <a:r>
              <a:rPr lang="ko-KR" altLang="en-US" b="1" dirty="0" smtClean="0"/>
              <a:t>으로 가능하도록 제작하기</a:t>
            </a:r>
            <a:endParaRPr lang="en-US" altLang="ko-KR" b="1" dirty="0" smtClean="0"/>
          </a:p>
        </p:txBody>
      </p:sp>
      <p:sp>
        <p:nvSpPr>
          <p:cNvPr id="3" name="직사각형 2"/>
          <p:cNvSpPr/>
          <p:nvPr/>
        </p:nvSpPr>
        <p:spPr>
          <a:xfrm>
            <a:off x="453420" y="977425"/>
            <a:ext cx="40591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 smtClean="0"/>
              <a:t>사진 </a:t>
            </a:r>
            <a:r>
              <a:rPr lang="ko-KR" altLang="en-US" b="1" dirty="0" err="1" smtClean="0"/>
              <a:t>업로드시</a:t>
            </a:r>
            <a:r>
              <a:rPr lang="en-US" altLang="ko-KR" b="1" dirty="0" smtClean="0"/>
              <a:t>(</a:t>
            </a:r>
            <a:r>
              <a:rPr lang="ko-KR" altLang="en-US" b="1" dirty="0" smtClean="0"/>
              <a:t>다방 </a:t>
            </a:r>
            <a:r>
              <a:rPr lang="ko-KR" altLang="en-US" b="1" dirty="0" err="1" smtClean="0"/>
              <a:t>방등록하기</a:t>
            </a:r>
            <a:r>
              <a:rPr lang="ko-KR" altLang="en-US" b="1" dirty="0" smtClean="0"/>
              <a:t> 참고</a:t>
            </a:r>
            <a:r>
              <a:rPr lang="en-US" altLang="ko-KR" b="1" dirty="0" smtClean="0"/>
              <a:t>)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421" y="1537029"/>
            <a:ext cx="4784194" cy="250646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420" y="3939346"/>
            <a:ext cx="4784195" cy="2787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787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/>
          <p:cNvSpPr/>
          <p:nvPr/>
        </p:nvSpPr>
        <p:spPr>
          <a:xfrm>
            <a:off x="1356336" y="4935085"/>
            <a:ext cx="299259" cy="2493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Browser"/>
          <p:cNvGrpSpPr/>
          <p:nvPr>
            <p:custDataLst>
              <p:tags r:id="rId1"/>
            </p:custDataLst>
          </p:nvPr>
        </p:nvGrpSpPr>
        <p:grpSpPr>
          <a:xfrm>
            <a:off x="453421" y="721798"/>
            <a:ext cx="5910310" cy="5912880"/>
            <a:chOff x="595684" y="1261241"/>
            <a:chExt cx="6668461" cy="4371323"/>
          </a:xfrm>
        </p:grpSpPr>
        <p:sp>
          <p:nvSpPr>
            <p:cNvPr id="4" name="Window Body"/>
            <p:cNvSpPr/>
            <p:nvPr>
              <p:custDataLst>
                <p:tags r:id="rId2"/>
              </p:custDataLst>
            </p:nvPr>
          </p:nvSpPr>
          <p:spPr>
            <a:xfrm>
              <a:off x="595684" y="1675529"/>
              <a:ext cx="6668461" cy="3957035"/>
            </a:xfrm>
            <a:prstGeom prst="rect">
              <a:avLst/>
            </a:pr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b="1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" name="Title Bar"/>
            <p:cNvSpPr/>
            <p:nvPr>
              <p:custDataLst>
                <p:tags r:id="rId3"/>
              </p:custDataLst>
            </p:nvPr>
          </p:nvSpPr>
          <p:spPr>
            <a:xfrm>
              <a:off x="595684" y="1261241"/>
              <a:ext cx="6668460" cy="39705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b="1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title;</a:t>
              </a:r>
              <a:r>
                <a:rPr lang="ko-KR" altLang="en-US" sz="900" b="1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altLang="ko-KR" sz="900" b="1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ver3</a:t>
              </a:r>
              <a:endParaRPr lang="en-US" sz="900" b="1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" name="Menu Button"/>
            <p:cNvSpPr>
              <a:spLocks noChangeAspect="1" noEditPoints="1"/>
            </p:cNvSpPr>
            <p:nvPr>
              <p:custDataLst>
                <p:tags r:id="rId4"/>
              </p:custDataLst>
            </p:nvPr>
          </p:nvSpPr>
          <p:spPr bwMode="auto">
            <a:xfrm>
              <a:off x="7088479" y="1488617"/>
              <a:ext cx="110196" cy="83327"/>
            </a:xfrm>
            <a:custGeom>
              <a:avLst/>
              <a:gdLst>
                <a:gd name="T0" fmla="*/ 0 w 415"/>
                <a:gd name="T1" fmla="*/ 309 h 309"/>
                <a:gd name="T2" fmla="*/ 415 w 415"/>
                <a:gd name="T3" fmla="*/ 309 h 309"/>
                <a:gd name="T4" fmla="*/ 0 w 415"/>
                <a:gd name="T5" fmla="*/ 155 h 309"/>
                <a:gd name="T6" fmla="*/ 415 w 415"/>
                <a:gd name="T7" fmla="*/ 155 h 309"/>
                <a:gd name="T8" fmla="*/ 0 w 415"/>
                <a:gd name="T9" fmla="*/ 0 h 309"/>
                <a:gd name="T10" fmla="*/ 415 w 415"/>
                <a:gd name="T11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5" h="309">
                  <a:moveTo>
                    <a:pt x="0" y="309"/>
                  </a:moveTo>
                  <a:lnTo>
                    <a:pt x="415" y="309"/>
                  </a:lnTo>
                  <a:moveTo>
                    <a:pt x="0" y="155"/>
                  </a:moveTo>
                  <a:lnTo>
                    <a:pt x="415" y="155"/>
                  </a:lnTo>
                  <a:moveTo>
                    <a:pt x="0" y="0"/>
                  </a:moveTo>
                  <a:lnTo>
                    <a:pt x="415" y="0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" name="Close Button"/>
            <p:cNvSpPr>
              <a:spLocks noEditPoints="1"/>
            </p:cNvSpPr>
            <p:nvPr>
              <p:custDataLst>
                <p:tags r:id="rId5"/>
              </p:custDataLst>
            </p:nvPr>
          </p:nvSpPr>
          <p:spPr bwMode="auto">
            <a:xfrm>
              <a:off x="7108416" y="1313913"/>
              <a:ext cx="72682" cy="70417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noFill/>
            <a:ln w="9525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Address Box"/>
            <p:cNvSpPr/>
            <p:nvPr>
              <p:custDataLst>
                <p:tags r:id="rId6"/>
              </p:custDataLst>
            </p:nvPr>
          </p:nvSpPr>
          <p:spPr>
            <a:xfrm>
              <a:off x="1262452" y="1442400"/>
              <a:ext cx="5760557" cy="175761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237744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b="1" noProof="1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www.cozyhouzz.co.kr</a:t>
              </a:r>
              <a:endParaRPr lang="en-US" sz="900" b="1" noProof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" name="Document Icon"/>
            <p:cNvSpPr>
              <a:spLocks noChangeAspect="1" noEditPoints="1"/>
            </p:cNvSpPr>
            <p:nvPr>
              <p:custDataLst>
                <p:tags r:id="rId7"/>
              </p:custDataLst>
            </p:nvPr>
          </p:nvSpPr>
          <p:spPr bwMode="auto">
            <a:xfrm>
              <a:off x="1318667" y="1480988"/>
              <a:ext cx="69166" cy="98584"/>
            </a:xfrm>
            <a:custGeom>
              <a:avLst/>
              <a:gdLst>
                <a:gd name="T0" fmla="*/ 153 w 260"/>
                <a:gd name="T1" fmla="*/ 7 h 367"/>
                <a:gd name="T2" fmla="*/ 153 w 260"/>
                <a:gd name="T3" fmla="*/ 108 h 367"/>
                <a:gd name="T4" fmla="*/ 253 w 260"/>
                <a:gd name="T5" fmla="*/ 108 h 367"/>
                <a:gd name="T6" fmla="*/ 0 w 260"/>
                <a:gd name="T7" fmla="*/ 0 h 367"/>
                <a:gd name="T8" fmla="*/ 0 w 260"/>
                <a:gd name="T9" fmla="*/ 367 h 367"/>
                <a:gd name="T10" fmla="*/ 260 w 260"/>
                <a:gd name="T11" fmla="*/ 367 h 367"/>
                <a:gd name="T12" fmla="*/ 260 w 260"/>
                <a:gd name="T13" fmla="*/ 100 h 367"/>
                <a:gd name="T14" fmla="*/ 161 w 260"/>
                <a:gd name="T15" fmla="*/ 1 h 367"/>
                <a:gd name="T16" fmla="*/ 0 w 260"/>
                <a:gd name="T17" fmla="*/ 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0" h="367">
                  <a:moveTo>
                    <a:pt x="153" y="7"/>
                  </a:moveTo>
                  <a:lnTo>
                    <a:pt x="153" y="108"/>
                  </a:lnTo>
                  <a:lnTo>
                    <a:pt x="253" y="108"/>
                  </a:lnTo>
                  <a:moveTo>
                    <a:pt x="0" y="0"/>
                  </a:moveTo>
                  <a:lnTo>
                    <a:pt x="0" y="367"/>
                  </a:lnTo>
                  <a:lnTo>
                    <a:pt x="260" y="367"/>
                  </a:lnTo>
                  <a:lnTo>
                    <a:pt x="260" y="100"/>
                  </a:lnTo>
                  <a:lnTo>
                    <a:pt x="161" y="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10" name="Navigation Buttons"/>
            <p:cNvGrpSpPr/>
            <p:nvPr/>
          </p:nvGrpSpPr>
          <p:grpSpPr>
            <a:xfrm>
              <a:off x="688665" y="1466318"/>
              <a:ext cx="473614" cy="127924"/>
              <a:chOff x="688665" y="1466318"/>
              <a:chExt cx="473614" cy="127924"/>
            </a:xfrm>
          </p:grpSpPr>
          <p:sp>
            <p:nvSpPr>
              <p:cNvPr id="11" name="Back Button"/>
              <p:cNvSpPr>
                <a:spLocks noChangeAspect="1" noEditPoints="1"/>
              </p:cNvSpPr>
              <p:nvPr>
                <p:custDataLst>
                  <p:tags r:id="rId8"/>
                </p:custDataLst>
              </p:nvPr>
            </p:nvSpPr>
            <p:spPr bwMode="auto">
              <a:xfrm>
                <a:off x="688665" y="1485683"/>
                <a:ext cx="112541" cy="89195"/>
              </a:xfrm>
              <a:custGeom>
                <a:avLst/>
                <a:gdLst>
                  <a:gd name="T0" fmla="*/ 159 w 423"/>
                  <a:gd name="T1" fmla="*/ 332 h 332"/>
                  <a:gd name="T2" fmla="*/ 0 w 423"/>
                  <a:gd name="T3" fmla="*/ 166 h 332"/>
                  <a:gd name="T4" fmla="*/ 159 w 423"/>
                  <a:gd name="T5" fmla="*/ 0 h 332"/>
                  <a:gd name="T6" fmla="*/ 15 w 423"/>
                  <a:gd name="T7" fmla="*/ 166 h 332"/>
                  <a:gd name="T8" fmla="*/ 423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159" y="332"/>
                    </a:moveTo>
                    <a:lnTo>
                      <a:pt x="0" y="166"/>
                    </a:lnTo>
                    <a:lnTo>
                      <a:pt x="159" y="0"/>
                    </a:lnTo>
                    <a:moveTo>
                      <a:pt x="15" y="166"/>
                    </a:moveTo>
                    <a:lnTo>
                      <a:pt x="423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b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2" name="Forward Button"/>
              <p:cNvSpPr>
                <a:spLocks noChangeAspect="1" noEditPoint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866857" y="1485683"/>
                <a:ext cx="112542" cy="89195"/>
              </a:xfrm>
              <a:custGeom>
                <a:avLst/>
                <a:gdLst>
                  <a:gd name="T0" fmla="*/ 265 w 423"/>
                  <a:gd name="T1" fmla="*/ 0 h 332"/>
                  <a:gd name="T2" fmla="*/ 423 w 423"/>
                  <a:gd name="T3" fmla="*/ 166 h 332"/>
                  <a:gd name="T4" fmla="*/ 265 w 423"/>
                  <a:gd name="T5" fmla="*/ 332 h 332"/>
                  <a:gd name="T6" fmla="*/ 408 w 423"/>
                  <a:gd name="T7" fmla="*/ 166 h 332"/>
                  <a:gd name="T8" fmla="*/ 0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265" y="0"/>
                    </a:moveTo>
                    <a:lnTo>
                      <a:pt x="423" y="166"/>
                    </a:lnTo>
                    <a:lnTo>
                      <a:pt x="265" y="332"/>
                    </a:lnTo>
                    <a:moveTo>
                      <a:pt x="408" y="166"/>
                    </a:moveTo>
                    <a:lnTo>
                      <a:pt x="0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b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" name="Reload Button"/>
              <p:cNvSpPr>
                <a:spLocks noChangeAspect="1" noEditPoint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1045048" y="1466318"/>
                <a:ext cx="117231" cy="127924"/>
              </a:xfrm>
              <a:custGeom>
                <a:avLst/>
                <a:gdLst>
                  <a:gd name="T0" fmla="*/ 441 w 441"/>
                  <a:gd name="T1" fmla="*/ 7 h 474"/>
                  <a:gd name="T2" fmla="*/ 441 w 441"/>
                  <a:gd name="T3" fmla="*/ 144 h 474"/>
                  <a:gd name="T4" fmla="*/ 296 w 441"/>
                  <a:gd name="T5" fmla="*/ 144 h 474"/>
                  <a:gd name="T6" fmla="*/ 438 w 441"/>
                  <a:gd name="T7" fmla="*/ 309 h 474"/>
                  <a:gd name="T8" fmla="*/ 166 w 441"/>
                  <a:gd name="T9" fmla="*/ 434 h 474"/>
                  <a:gd name="T10" fmla="*/ 41 w 441"/>
                  <a:gd name="T11" fmla="*/ 162 h 474"/>
                  <a:gd name="T12" fmla="*/ 313 w 441"/>
                  <a:gd name="T13" fmla="*/ 37 h 474"/>
                  <a:gd name="T14" fmla="*/ 428 w 441"/>
                  <a:gd name="T15" fmla="*/ 139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41" h="474">
                    <a:moveTo>
                      <a:pt x="441" y="7"/>
                    </a:moveTo>
                    <a:lnTo>
                      <a:pt x="441" y="144"/>
                    </a:lnTo>
                    <a:lnTo>
                      <a:pt x="296" y="144"/>
                    </a:lnTo>
                    <a:moveTo>
                      <a:pt x="438" y="309"/>
                    </a:moveTo>
                    <a:cubicBezTo>
                      <a:pt x="397" y="418"/>
                      <a:pt x="276" y="474"/>
                      <a:pt x="166" y="434"/>
                    </a:cubicBezTo>
                    <a:cubicBezTo>
                      <a:pt x="56" y="393"/>
                      <a:pt x="0" y="271"/>
                      <a:pt x="41" y="162"/>
                    </a:cubicBezTo>
                    <a:cubicBezTo>
                      <a:pt x="82" y="52"/>
                      <a:pt x="202" y="0"/>
                      <a:pt x="313" y="37"/>
                    </a:cubicBezTo>
                    <a:cubicBezTo>
                      <a:pt x="357" y="51"/>
                      <a:pt x="398" y="91"/>
                      <a:pt x="428" y="139"/>
                    </a:cubicBezTo>
                  </a:path>
                </a:pathLst>
              </a:custGeom>
              <a:noFill/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b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sp>
        <p:nvSpPr>
          <p:cNvPr id="2" name="TextBox 1"/>
          <p:cNvSpPr txBox="1"/>
          <p:nvPr/>
        </p:nvSpPr>
        <p:spPr>
          <a:xfrm>
            <a:off x="453420" y="326870"/>
            <a:ext cx="478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업체 목록 조회</a:t>
            </a:r>
            <a:r>
              <a:rPr lang="en-US" altLang="ko-KR" b="1" dirty="0" smtClean="0"/>
              <a:t>(2) </a:t>
            </a:r>
            <a:r>
              <a:rPr lang="en-US" altLang="ko-KR" b="1" dirty="0"/>
              <a:t>- </a:t>
            </a:r>
            <a:r>
              <a:rPr lang="ko-KR" altLang="en-US" b="1" dirty="0" smtClean="0"/>
              <a:t>추가진행작업</a:t>
            </a:r>
            <a:endParaRPr lang="ko-KR" altLang="en-US" b="1" dirty="0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552335" y="6184670"/>
            <a:ext cx="5597675" cy="2992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footer</a:t>
            </a:r>
            <a:endParaRPr lang="ko-KR" altLang="en-US" b="1" dirty="0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579332" y="1395810"/>
            <a:ext cx="5580345" cy="2823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header</a:t>
            </a:r>
            <a:endParaRPr lang="ko-KR" altLang="en-US" b="1" dirty="0"/>
          </a:p>
        </p:txBody>
      </p:sp>
      <p:sp>
        <p:nvSpPr>
          <p:cNvPr id="33" name="직사각형 32"/>
          <p:cNvSpPr/>
          <p:nvPr/>
        </p:nvSpPr>
        <p:spPr>
          <a:xfrm>
            <a:off x="6927795" y="511536"/>
            <a:ext cx="486770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&lt; </a:t>
            </a:r>
            <a:r>
              <a:rPr lang="ko-KR" altLang="en-US" b="1" dirty="0" smtClean="0"/>
              <a:t>참고사항 </a:t>
            </a:r>
            <a:r>
              <a:rPr lang="en-US" altLang="ko-KR" b="1" dirty="0" smtClean="0"/>
              <a:t>&gt;</a:t>
            </a:r>
          </a:p>
          <a:p>
            <a:pPr algn="ctr"/>
            <a:endParaRPr lang="en-US" altLang="ko-KR" b="1" dirty="0" smtClean="0"/>
          </a:p>
          <a:p>
            <a:pPr marL="285750" indent="-285750">
              <a:buFontTx/>
              <a:buChar char="-"/>
            </a:pPr>
            <a:r>
              <a:rPr lang="ko-KR" altLang="en-US" b="1" dirty="0" err="1" smtClean="0"/>
              <a:t>업체명</a:t>
            </a:r>
            <a:r>
              <a:rPr lang="ko-KR" altLang="en-US" b="1" dirty="0" smtClean="0"/>
              <a:t> </a:t>
            </a:r>
            <a:r>
              <a:rPr lang="en-US" altLang="ko-KR" b="1" dirty="0" smtClean="0"/>
              <a:t>: </a:t>
            </a:r>
            <a:r>
              <a:rPr lang="en-US" altLang="ko-KR" b="1" dirty="0" err="1" smtClean="0"/>
              <a:t>display_name</a:t>
            </a:r>
            <a:endParaRPr lang="en-US" altLang="ko-KR" b="1" dirty="0" smtClean="0"/>
          </a:p>
          <a:p>
            <a:pPr marL="285750" indent="-285750">
              <a:buFontTx/>
              <a:buChar char="-"/>
            </a:pPr>
            <a:r>
              <a:rPr lang="ko-KR" altLang="en-US" b="1" dirty="0" smtClean="0"/>
              <a:t>대표이미지 </a:t>
            </a:r>
            <a:r>
              <a:rPr lang="en-US" altLang="ko-KR" b="1" dirty="0" smtClean="0"/>
              <a:t>: </a:t>
            </a:r>
            <a:r>
              <a:rPr lang="en-US" altLang="ko-KR" b="1" dirty="0" err="1" smtClean="0"/>
              <a:t>profile_image_path</a:t>
            </a:r>
            <a:r>
              <a:rPr lang="en-US" altLang="ko-KR" b="1" dirty="0" smtClean="0"/>
              <a:t>(URL)</a:t>
            </a:r>
          </a:p>
          <a:p>
            <a:pPr marL="285750" indent="-285750">
              <a:buFontTx/>
              <a:buChar char="-"/>
            </a:pPr>
            <a:r>
              <a:rPr lang="ko-KR" altLang="en-US" b="1" dirty="0" smtClean="0"/>
              <a:t>게시물 </a:t>
            </a:r>
            <a:r>
              <a:rPr lang="ko-KR" altLang="en-US" b="1" dirty="0" err="1" smtClean="0"/>
              <a:t>작성수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좋아요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회원등급</a:t>
            </a:r>
            <a:endParaRPr lang="en-US" altLang="ko-KR" b="1" dirty="0" smtClean="0"/>
          </a:p>
          <a:p>
            <a:pPr marL="285750" indent="-285750">
              <a:buFontTx/>
              <a:buChar char="-"/>
            </a:pPr>
            <a:r>
              <a:rPr lang="ko-KR" altLang="en-US" b="1" dirty="0" err="1" smtClean="0"/>
              <a:t>클릭시</a:t>
            </a:r>
            <a:r>
              <a:rPr lang="ko-KR" altLang="en-US" b="1" dirty="0" smtClean="0"/>
              <a:t> </a:t>
            </a:r>
            <a:r>
              <a:rPr lang="en-US" altLang="ko-KR" b="1" dirty="0" smtClean="0"/>
              <a:t>“</a:t>
            </a:r>
            <a:r>
              <a:rPr lang="ko-KR" altLang="en-US" b="1" dirty="0" smtClean="0"/>
              <a:t>내</a:t>
            </a:r>
            <a:r>
              <a:rPr lang="en-US" altLang="ko-KR" b="1" dirty="0" smtClean="0"/>
              <a:t>(</a:t>
            </a:r>
            <a:r>
              <a:rPr lang="ko-KR" altLang="en-US" b="1" dirty="0" smtClean="0"/>
              <a:t>회원</a:t>
            </a:r>
            <a:r>
              <a:rPr lang="en-US" altLang="ko-KR" b="1" dirty="0"/>
              <a:t>)</a:t>
            </a:r>
            <a:r>
              <a:rPr lang="ko-KR" altLang="en-US" b="1" dirty="0" smtClean="0"/>
              <a:t> 정보 상세보기</a:t>
            </a:r>
            <a:r>
              <a:rPr lang="en-US" altLang="ko-KR" b="1" dirty="0" smtClean="0"/>
              <a:t>” </a:t>
            </a:r>
            <a:r>
              <a:rPr lang="ko-KR" altLang="en-US" b="1" dirty="0" smtClean="0"/>
              <a:t>화면으로 이동함</a:t>
            </a:r>
            <a:endParaRPr lang="en-US" altLang="ko-KR" b="1" dirty="0"/>
          </a:p>
          <a:p>
            <a:pPr marL="285750" indent="-285750">
              <a:buFontTx/>
              <a:buChar char="-"/>
            </a:pPr>
            <a:r>
              <a:rPr lang="ko-KR" altLang="en-US" b="1" dirty="0" smtClean="0"/>
              <a:t>한 페이지당 </a:t>
            </a:r>
            <a:r>
              <a:rPr lang="en-US" altLang="ko-KR" b="1" dirty="0" smtClean="0"/>
              <a:t>12</a:t>
            </a:r>
            <a:r>
              <a:rPr lang="ko-KR" altLang="en-US" b="1" dirty="0" smtClean="0"/>
              <a:t>개씩 뿌려주자</a:t>
            </a:r>
            <a:endParaRPr lang="en-US" altLang="ko-KR" b="1" dirty="0" smtClean="0"/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6677" y="5766248"/>
            <a:ext cx="2224454" cy="395236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1271342" y="5569153"/>
            <a:ext cx="41596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/>
              <a:t>Pagination plugin </a:t>
            </a:r>
            <a:r>
              <a:rPr lang="ko-KR" altLang="en-US" sz="1400" dirty="0" smtClean="0"/>
              <a:t>이용</a:t>
            </a:r>
            <a:endParaRPr lang="ko-KR" altLang="en-US" sz="1400" dirty="0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07345" y="1805565"/>
            <a:ext cx="5542665" cy="3383474"/>
          </a:xfrm>
          <a:prstGeom prst="rect">
            <a:avLst/>
          </a:prstGeom>
        </p:spPr>
      </p:pic>
      <p:sp>
        <p:nvSpPr>
          <p:cNvPr id="38" name="직사각형 37"/>
          <p:cNvSpPr/>
          <p:nvPr/>
        </p:nvSpPr>
        <p:spPr>
          <a:xfrm>
            <a:off x="4585785" y="2199504"/>
            <a:ext cx="1303660" cy="12409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대표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이미지</a:t>
            </a:r>
            <a:endParaRPr lang="ko-KR" altLang="en-US" dirty="0"/>
          </a:p>
        </p:txBody>
      </p:sp>
      <p:sp>
        <p:nvSpPr>
          <p:cNvPr id="21" name="직사각형 20"/>
          <p:cNvSpPr/>
          <p:nvPr/>
        </p:nvSpPr>
        <p:spPr>
          <a:xfrm>
            <a:off x="2471603" y="3440430"/>
            <a:ext cx="1630393" cy="7951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직사각형 38"/>
          <p:cNvSpPr/>
          <p:nvPr/>
        </p:nvSpPr>
        <p:spPr>
          <a:xfrm>
            <a:off x="4259052" y="4383739"/>
            <a:ext cx="1630393" cy="7951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직사각형 39"/>
          <p:cNvSpPr/>
          <p:nvPr/>
        </p:nvSpPr>
        <p:spPr>
          <a:xfrm>
            <a:off x="690768" y="2837995"/>
            <a:ext cx="1630393" cy="7951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직사각형 40"/>
          <p:cNvSpPr/>
          <p:nvPr/>
        </p:nvSpPr>
        <p:spPr>
          <a:xfrm>
            <a:off x="4288325" y="3849108"/>
            <a:ext cx="1677929" cy="2186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업체 명</a:t>
            </a:r>
            <a:endParaRPr lang="ko-KR" altLang="en-US" sz="1400" dirty="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288325" y="4136359"/>
            <a:ext cx="1861685" cy="138433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4806294" y="4110543"/>
            <a:ext cx="431321" cy="184666"/>
          </a:xfrm>
          <a:prstGeom prst="rect">
            <a:avLst/>
          </a:prstGeom>
          <a:solidFill>
            <a:srgbClr val="FAFAFA"/>
          </a:solidFill>
        </p:spPr>
        <p:txBody>
          <a:bodyPr wrap="square" rtlCol="0">
            <a:spAutoFit/>
          </a:bodyPr>
          <a:lstStyle/>
          <a:p>
            <a:r>
              <a:rPr lang="ko-KR" altLang="en-US" sz="600" dirty="0" smtClean="0"/>
              <a:t>좋아요</a:t>
            </a:r>
            <a:endParaRPr lang="ko-KR" altLang="en-US" sz="600" dirty="0"/>
          </a:p>
        </p:txBody>
      </p:sp>
      <p:sp>
        <p:nvSpPr>
          <p:cNvPr id="43" name="TextBox 42"/>
          <p:cNvSpPr txBox="1"/>
          <p:nvPr/>
        </p:nvSpPr>
        <p:spPr>
          <a:xfrm>
            <a:off x="5510592" y="4116453"/>
            <a:ext cx="649085" cy="184666"/>
          </a:xfrm>
          <a:prstGeom prst="rect">
            <a:avLst/>
          </a:prstGeom>
          <a:solidFill>
            <a:srgbClr val="FAFAFA"/>
          </a:solidFill>
        </p:spPr>
        <p:txBody>
          <a:bodyPr wrap="square" rtlCol="0">
            <a:spAutoFit/>
          </a:bodyPr>
          <a:lstStyle/>
          <a:p>
            <a:r>
              <a:rPr lang="ko-KR" altLang="en-US" sz="600" dirty="0" smtClean="0"/>
              <a:t>회원등급   </a:t>
            </a:r>
            <a:r>
              <a:rPr lang="en-US" altLang="ko-KR" sz="600" dirty="0" smtClean="0"/>
              <a:t>7</a:t>
            </a:r>
            <a:endParaRPr lang="ko-KR" altLang="en-US" sz="600" dirty="0"/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628355" y="3038312"/>
            <a:ext cx="3297513" cy="4042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371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Browser"/>
          <p:cNvGrpSpPr/>
          <p:nvPr>
            <p:custDataLst>
              <p:tags r:id="rId1"/>
            </p:custDataLst>
          </p:nvPr>
        </p:nvGrpSpPr>
        <p:grpSpPr>
          <a:xfrm>
            <a:off x="453421" y="696202"/>
            <a:ext cx="4629326" cy="5887480"/>
            <a:chOff x="595684" y="1261241"/>
            <a:chExt cx="6668461" cy="4352545"/>
          </a:xfrm>
        </p:grpSpPr>
        <p:sp>
          <p:nvSpPr>
            <p:cNvPr id="5" name="Window Body"/>
            <p:cNvSpPr/>
            <p:nvPr>
              <p:custDataLst>
                <p:tags r:id="rId2"/>
              </p:custDataLst>
            </p:nvPr>
          </p:nvSpPr>
          <p:spPr>
            <a:xfrm>
              <a:off x="595684" y="1656751"/>
              <a:ext cx="6668461" cy="395703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" name="Title Bar"/>
            <p:cNvSpPr/>
            <p:nvPr>
              <p:custDataLst>
                <p:tags r:id="rId3"/>
              </p:custDataLst>
            </p:nvPr>
          </p:nvSpPr>
          <p:spPr>
            <a:xfrm>
              <a:off x="595685" y="1261241"/>
              <a:ext cx="6668459" cy="39705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title;</a:t>
              </a:r>
              <a:r>
                <a:rPr lang="ko-KR" alt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altLang="ko-KR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ver3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" name="Menu Button"/>
            <p:cNvSpPr>
              <a:spLocks noChangeAspect="1" noEditPoints="1"/>
            </p:cNvSpPr>
            <p:nvPr>
              <p:custDataLst>
                <p:tags r:id="rId4"/>
              </p:custDataLst>
            </p:nvPr>
          </p:nvSpPr>
          <p:spPr bwMode="auto">
            <a:xfrm>
              <a:off x="6921482" y="1488617"/>
              <a:ext cx="214956" cy="83327"/>
            </a:xfrm>
            <a:custGeom>
              <a:avLst/>
              <a:gdLst>
                <a:gd name="T0" fmla="*/ 0 w 415"/>
                <a:gd name="T1" fmla="*/ 309 h 309"/>
                <a:gd name="T2" fmla="*/ 415 w 415"/>
                <a:gd name="T3" fmla="*/ 309 h 309"/>
                <a:gd name="T4" fmla="*/ 0 w 415"/>
                <a:gd name="T5" fmla="*/ 155 h 309"/>
                <a:gd name="T6" fmla="*/ 415 w 415"/>
                <a:gd name="T7" fmla="*/ 155 h 309"/>
                <a:gd name="T8" fmla="*/ 0 w 415"/>
                <a:gd name="T9" fmla="*/ 0 h 309"/>
                <a:gd name="T10" fmla="*/ 415 w 415"/>
                <a:gd name="T11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5" h="309">
                  <a:moveTo>
                    <a:pt x="0" y="309"/>
                  </a:moveTo>
                  <a:lnTo>
                    <a:pt x="415" y="309"/>
                  </a:lnTo>
                  <a:moveTo>
                    <a:pt x="0" y="155"/>
                  </a:moveTo>
                  <a:lnTo>
                    <a:pt x="415" y="155"/>
                  </a:lnTo>
                  <a:moveTo>
                    <a:pt x="0" y="0"/>
                  </a:moveTo>
                  <a:lnTo>
                    <a:pt x="415" y="0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Close Button"/>
            <p:cNvSpPr>
              <a:spLocks noEditPoints="1"/>
            </p:cNvSpPr>
            <p:nvPr>
              <p:custDataLst>
                <p:tags r:id="rId5"/>
              </p:custDataLst>
            </p:nvPr>
          </p:nvSpPr>
          <p:spPr bwMode="auto">
            <a:xfrm>
              <a:off x="6960372" y="1313913"/>
              <a:ext cx="141779" cy="70417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noFill/>
            <a:ln w="9525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" name="Address Box"/>
            <p:cNvSpPr/>
            <p:nvPr>
              <p:custDataLst>
                <p:tags r:id="rId6"/>
              </p:custDataLst>
            </p:nvPr>
          </p:nvSpPr>
          <p:spPr>
            <a:xfrm>
              <a:off x="1896318" y="1442400"/>
              <a:ext cx="4897455" cy="175761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237744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noProof="1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www.cozyhouzz.co.kr</a:t>
              </a:r>
              <a:endParaRPr lang="en-US" sz="900" noProof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" name="Document Icon"/>
            <p:cNvSpPr>
              <a:spLocks noChangeAspect="1" noEditPoints="1"/>
            </p:cNvSpPr>
            <p:nvPr>
              <p:custDataLst>
                <p:tags r:id="rId7"/>
              </p:custDataLst>
            </p:nvPr>
          </p:nvSpPr>
          <p:spPr bwMode="auto">
            <a:xfrm>
              <a:off x="2005974" y="1480988"/>
              <a:ext cx="134918" cy="98584"/>
            </a:xfrm>
            <a:custGeom>
              <a:avLst/>
              <a:gdLst>
                <a:gd name="T0" fmla="*/ 153 w 260"/>
                <a:gd name="T1" fmla="*/ 7 h 367"/>
                <a:gd name="T2" fmla="*/ 153 w 260"/>
                <a:gd name="T3" fmla="*/ 108 h 367"/>
                <a:gd name="T4" fmla="*/ 253 w 260"/>
                <a:gd name="T5" fmla="*/ 108 h 367"/>
                <a:gd name="T6" fmla="*/ 0 w 260"/>
                <a:gd name="T7" fmla="*/ 0 h 367"/>
                <a:gd name="T8" fmla="*/ 0 w 260"/>
                <a:gd name="T9" fmla="*/ 367 h 367"/>
                <a:gd name="T10" fmla="*/ 260 w 260"/>
                <a:gd name="T11" fmla="*/ 367 h 367"/>
                <a:gd name="T12" fmla="*/ 260 w 260"/>
                <a:gd name="T13" fmla="*/ 100 h 367"/>
                <a:gd name="T14" fmla="*/ 161 w 260"/>
                <a:gd name="T15" fmla="*/ 1 h 367"/>
                <a:gd name="T16" fmla="*/ 0 w 260"/>
                <a:gd name="T17" fmla="*/ 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0" h="367">
                  <a:moveTo>
                    <a:pt x="153" y="7"/>
                  </a:moveTo>
                  <a:lnTo>
                    <a:pt x="153" y="108"/>
                  </a:lnTo>
                  <a:lnTo>
                    <a:pt x="253" y="108"/>
                  </a:lnTo>
                  <a:moveTo>
                    <a:pt x="0" y="0"/>
                  </a:moveTo>
                  <a:lnTo>
                    <a:pt x="0" y="367"/>
                  </a:lnTo>
                  <a:lnTo>
                    <a:pt x="260" y="367"/>
                  </a:lnTo>
                  <a:lnTo>
                    <a:pt x="260" y="100"/>
                  </a:lnTo>
                  <a:lnTo>
                    <a:pt x="161" y="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11" name="Navigation Buttons"/>
            <p:cNvGrpSpPr/>
            <p:nvPr/>
          </p:nvGrpSpPr>
          <p:grpSpPr>
            <a:xfrm>
              <a:off x="777057" y="1466318"/>
              <a:ext cx="923858" cy="127924"/>
              <a:chOff x="777057" y="1466318"/>
              <a:chExt cx="923858" cy="127924"/>
            </a:xfrm>
          </p:grpSpPr>
          <p:sp>
            <p:nvSpPr>
              <p:cNvPr id="12" name="Back Button"/>
              <p:cNvSpPr>
                <a:spLocks noChangeAspect="1" noEditPoints="1"/>
              </p:cNvSpPr>
              <p:nvPr>
                <p:custDataLst>
                  <p:tags r:id="rId8"/>
                </p:custDataLst>
              </p:nvPr>
            </p:nvSpPr>
            <p:spPr bwMode="auto">
              <a:xfrm>
                <a:off x="777057" y="1485683"/>
                <a:ext cx="219528" cy="89195"/>
              </a:xfrm>
              <a:custGeom>
                <a:avLst/>
                <a:gdLst>
                  <a:gd name="T0" fmla="*/ 159 w 423"/>
                  <a:gd name="T1" fmla="*/ 332 h 332"/>
                  <a:gd name="T2" fmla="*/ 0 w 423"/>
                  <a:gd name="T3" fmla="*/ 166 h 332"/>
                  <a:gd name="T4" fmla="*/ 159 w 423"/>
                  <a:gd name="T5" fmla="*/ 0 h 332"/>
                  <a:gd name="T6" fmla="*/ 15 w 423"/>
                  <a:gd name="T7" fmla="*/ 166 h 332"/>
                  <a:gd name="T8" fmla="*/ 423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159" y="332"/>
                    </a:moveTo>
                    <a:lnTo>
                      <a:pt x="0" y="166"/>
                    </a:lnTo>
                    <a:lnTo>
                      <a:pt x="159" y="0"/>
                    </a:lnTo>
                    <a:moveTo>
                      <a:pt x="15" y="166"/>
                    </a:moveTo>
                    <a:lnTo>
                      <a:pt x="423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" name="Forward Button"/>
              <p:cNvSpPr>
                <a:spLocks noChangeAspect="1" noEditPoint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1124649" y="1485683"/>
                <a:ext cx="219531" cy="89195"/>
              </a:xfrm>
              <a:custGeom>
                <a:avLst/>
                <a:gdLst>
                  <a:gd name="T0" fmla="*/ 265 w 423"/>
                  <a:gd name="T1" fmla="*/ 0 h 332"/>
                  <a:gd name="T2" fmla="*/ 423 w 423"/>
                  <a:gd name="T3" fmla="*/ 166 h 332"/>
                  <a:gd name="T4" fmla="*/ 265 w 423"/>
                  <a:gd name="T5" fmla="*/ 332 h 332"/>
                  <a:gd name="T6" fmla="*/ 408 w 423"/>
                  <a:gd name="T7" fmla="*/ 166 h 332"/>
                  <a:gd name="T8" fmla="*/ 0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265" y="0"/>
                    </a:moveTo>
                    <a:lnTo>
                      <a:pt x="423" y="166"/>
                    </a:lnTo>
                    <a:lnTo>
                      <a:pt x="265" y="332"/>
                    </a:lnTo>
                    <a:moveTo>
                      <a:pt x="408" y="166"/>
                    </a:moveTo>
                    <a:lnTo>
                      <a:pt x="0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4" name="Reload Button"/>
              <p:cNvSpPr>
                <a:spLocks noChangeAspect="1" noEditPoint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1472239" y="1466318"/>
                <a:ext cx="228676" cy="127924"/>
              </a:xfrm>
              <a:custGeom>
                <a:avLst/>
                <a:gdLst>
                  <a:gd name="T0" fmla="*/ 441 w 441"/>
                  <a:gd name="T1" fmla="*/ 7 h 474"/>
                  <a:gd name="T2" fmla="*/ 441 w 441"/>
                  <a:gd name="T3" fmla="*/ 144 h 474"/>
                  <a:gd name="T4" fmla="*/ 296 w 441"/>
                  <a:gd name="T5" fmla="*/ 144 h 474"/>
                  <a:gd name="T6" fmla="*/ 438 w 441"/>
                  <a:gd name="T7" fmla="*/ 309 h 474"/>
                  <a:gd name="T8" fmla="*/ 166 w 441"/>
                  <a:gd name="T9" fmla="*/ 434 h 474"/>
                  <a:gd name="T10" fmla="*/ 41 w 441"/>
                  <a:gd name="T11" fmla="*/ 162 h 474"/>
                  <a:gd name="T12" fmla="*/ 313 w 441"/>
                  <a:gd name="T13" fmla="*/ 37 h 474"/>
                  <a:gd name="T14" fmla="*/ 428 w 441"/>
                  <a:gd name="T15" fmla="*/ 139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41" h="474">
                    <a:moveTo>
                      <a:pt x="441" y="7"/>
                    </a:moveTo>
                    <a:lnTo>
                      <a:pt x="441" y="144"/>
                    </a:lnTo>
                    <a:lnTo>
                      <a:pt x="296" y="144"/>
                    </a:lnTo>
                    <a:moveTo>
                      <a:pt x="438" y="309"/>
                    </a:moveTo>
                    <a:cubicBezTo>
                      <a:pt x="397" y="418"/>
                      <a:pt x="276" y="474"/>
                      <a:pt x="166" y="434"/>
                    </a:cubicBezTo>
                    <a:cubicBezTo>
                      <a:pt x="56" y="393"/>
                      <a:pt x="0" y="271"/>
                      <a:pt x="41" y="162"/>
                    </a:cubicBezTo>
                    <a:cubicBezTo>
                      <a:pt x="82" y="52"/>
                      <a:pt x="202" y="0"/>
                      <a:pt x="313" y="37"/>
                    </a:cubicBezTo>
                    <a:cubicBezTo>
                      <a:pt x="357" y="51"/>
                      <a:pt x="398" y="91"/>
                      <a:pt x="428" y="139"/>
                    </a:cubicBezTo>
                  </a:path>
                </a:pathLst>
              </a:custGeom>
              <a:noFill/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sp>
        <p:nvSpPr>
          <p:cNvPr id="15" name="모서리가 둥근 직사각형 14"/>
          <p:cNvSpPr/>
          <p:nvPr/>
        </p:nvSpPr>
        <p:spPr>
          <a:xfrm>
            <a:off x="552335" y="6184670"/>
            <a:ext cx="4441756" cy="2992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footer</a:t>
            </a:r>
            <a:endParaRPr lang="ko-KR" altLang="en-US" dirty="0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579332" y="1395810"/>
            <a:ext cx="4428005" cy="2823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header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453420" y="326870"/>
            <a:ext cx="478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업체정보 상세보기</a:t>
            </a:r>
            <a:r>
              <a:rPr lang="en-US" altLang="ko-KR" b="1" dirty="0" smtClean="0"/>
              <a:t>(2) </a:t>
            </a:r>
            <a:r>
              <a:rPr lang="en-US" altLang="ko-KR" b="1" dirty="0"/>
              <a:t>- </a:t>
            </a:r>
            <a:r>
              <a:rPr lang="ko-KR" altLang="en-US" b="1" dirty="0"/>
              <a:t>초기기획</a:t>
            </a:r>
          </a:p>
        </p:txBody>
      </p:sp>
      <p:cxnSp>
        <p:nvCxnSpPr>
          <p:cNvPr id="34" name="직선 화살표 연결선 33"/>
          <p:cNvCxnSpPr/>
          <p:nvPr/>
        </p:nvCxnSpPr>
        <p:spPr>
          <a:xfrm flipV="1">
            <a:off x="4151870" y="2137088"/>
            <a:ext cx="1185671" cy="17703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그룹 21"/>
          <p:cNvGrpSpPr/>
          <p:nvPr/>
        </p:nvGrpSpPr>
        <p:grpSpPr>
          <a:xfrm>
            <a:off x="1190452" y="2142524"/>
            <a:ext cx="3681412" cy="3369972"/>
            <a:chOff x="696983" y="2680281"/>
            <a:chExt cx="3681412" cy="3369972"/>
          </a:xfrm>
        </p:grpSpPr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1731" y="2680281"/>
              <a:ext cx="2971714" cy="2476500"/>
            </a:xfrm>
            <a:prstGeom prst="rect">
              <a:avLst/>
            </a:prstGeom>
          </p:spPr>
        </p:pic>
        <p:sp>
          <p:nvSpPr>
            <p:cNvPr id="28" name="직사각형 27"/>
            <p:cNvSpPr/>
            <p:nvPr/>
          </p:nvSpPr>
          <p:spPr>
            <a:xfrm>
              <a:off x="2287377" y="3132531"/>
              <a:ext cx="1416068" cy="29483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업체 명</a:t>
              </a:r>
              <a:endParaRPr lang="ko-KR" altLang="en-US" dirty="0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696983" y="3179108"/>
              <a:ext cx="1047404" cy="74814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대표</a:t>
              </a:r>
              <a:endParaRPr lang="en-US" altLang="ko-KR" dirty="0" smtClean="0"/>
            </a:p>
            <a:p>
              <a:pPr algn="ctr"/>
              <a:r>
                <a:rPr lang="ko-KR" altLang="en-US" dirty="0" smtClean="0"/>
                <a:t>이미지</a:t>
              </a:r>
              <a:endParaRPr lang="ko-KR" altLang="en-US" dirty="0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2287376" y="3634628"/>
              <a:ext cx="1416069" cy="36115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업체 설명</a:t>
              </a:r>
              <a:endParaRPr lang="ko-KR" altLang="en-US" dirty="0"/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2304750" y="4093765"/>
              <a:ext cx="1398695" cy="33573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시공 분야</a:t>
              </a:r>
              <a:endParaRPr lang="ko-KR" altLang="en-US" dirty="0"/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2287376" y="4498339"/>
              <a:ext cx="1416069" cy="65844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 dirty="0" smtClean="0"/>
                <a:t>주력 시공범위</a:t>
              </a:r>
              <a:endParaRPr lang="en-US" altLang="ko-KR" sz="1000" dirty="0" smtClean="0"/>
            </a:p>
            <a:p>
              <a:r>
                <a:rPr lang="ko-KR" altLang="en-US" sz="1000" dirty="0" smtClean="0"/>
                <a:t>주요 시공사례</a:t>
              </a:r>
              <a:endParaRPr lang="en-US" altLang="ko-KR" sz="1000" dirty="0" smtClean="0"/>
            </a:p>
            <a:p>
              <a:r>
                <a:rPr lang="en-US" altLang="ko-KR" sz="1000" dirty="0" smtClean="0"/>
                <a:t>(</a:t>
              </a:r>
              <a:r>
                <a:rPr lang="ko-KR" altLang="en-US" sz="1000" dirty="0" smtClean="0"/>
                <a:t>차 후 개발</a:t>
              </a:r>
              <a:r>
                <a:rPr lang="en-US" altLang="ko-KR" sz="1000" dirty="0" smtClean="0"/>
                <a:t>)</a:t>
              </a:r>
            </a:p>
          </p:txBody>
        </p:sp>
        <p:pic>
          <p:nvPicPr>
            <p:cNvPr id="35" name="그림 34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6983" y="5254760"/>
              <a:ext cx="3681412" cy="795493"/>
            </a:xfrm>
            <a:prstGeom prst="rect">
              <a:avLst/>
            </a:prstGeom>
          </p:spPr>
        </p:pic>
        <p:sp>
          <p:nvSpPr>
            <p:cNvPr id="39" name="직사각형 38"/>
            <p:cNvSpPr/>
            <p:nvPr/>
          </p:nvSpPr>
          <p:spPr>
            <a:xfrm>
              <a:off x="2198932" y="3125268"/>
              <a:ext cx="1517213" cy="29483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업체 명</a:t>
              </a:r>
              <a:endParaRPr lang="ko-KR" altLang="en-US" dirty="0"/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2186232" y="3640065"/>
              <a:ext cx="1517214" cy="36115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업체 설명</a:t>
              </a:r>
              <a:endParaRPr lang="ko-KR" altLang="en-US" dirty="0"/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2204846" y="4099202"/>
              <a:ext cx="1498599" cy="33573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시공 분야</a:t>
              </a:r>
              <a:endParaRPr lang="ko-KR" altLang="en-US" dirty="0"/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2186232" y="4503776"/>
              <a:ext cx="1517214" cy="65844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 dirty="0" smtClean="0"/>
                <a:t>주력 시공범위</a:t>
              </a:r>
              <a:endParaRPr lang="en-US" altLang="ko-KR" sz="1000" dirty="0" smtClean="0"/>
            </a:p>
            <a:p>
              <a:r>
                <a:rPr lang="ko-KR" altLang="en-US" sz="1000" dirty="0" smtClean="0"/>
                <a:t>주요 시공사례</a:t>
              </a:r>
              <a:endParaRPr lang="en-US" altLang="ko-KR" sz="1000" dirty="0" smtClean="0"/>
            </a:p>
            <a:p>
              <a:r>
                <a:rPr lang="en-US" altLang="ko-KR" sz="1000" dirty="0" smtClean="0"/>
                <a:t>(</a:t>
              </a:r>
              <a:r>
                <a:rPr lang="ko-KR" altLang="en-US" sz="1000" dirty="0" smtClean="0"/>
                <a:t>차 후 개발</a:t>
              </a:r>
              <a:r>
                <a:rPr lang="en-US" altLang="ko-KR" sz="1000" dirty="0" smtClean="0"/>
                <a:t>)</a:t>
              </a:r>
            </a:p>
          </p:txBody>
        </p:sp>
      </p:grpSp>
      <p:pic>
        <p:nvPicPr>
          <p:cNvPr id="36" name="그림 3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563100" y="2195389"/>
            <a:ext cx="2690009" cy="373084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246702" y="1678139"/>
            <a:ext cx="1781175" cy="4686300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5563100" y="6011133"/>
            <a:ext cx="64647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참고자료 </a:t>
            </a:r>
            <a:r>
              <a:rPr lang="en-US" altLang="ko-KR" b="1" dirty="0"/>
              <a:t>: http://zipdoc.co.kr/zws/partner/detail.do?partner_id=32</a:t>
            </a:r>
            <a:endParaRPr lang="ko-KR" altLang="en-US" b="1" dirty="0"/>
          </a:p>
        </p:txBody>
      </p:sp>
      <p:sp>
        <p:nvSpPr>
          <p:cNvPr id="43" name="직사각형 42"/>
          <p:cNvSpPr/>
          <p:nvPr/>
        </p:nvSpPr>
        <p:spPr>
          <a:xfrm>
            <a:off x="6776475" y="419196"/>
            <a:ext cx="509313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&lt; </a:t>
            </a:r>
            <a:r>
              <a:rPr lang="ko-KR" altLang="en-US" b="1" dirty="0" smtClean="0"/>
              <a:t>참고사항 </a:t>
            </a:r>
            <a:r>
              <a:rPr lang="en-US" altLang="ko-KR" b="1" dirty="0" smtClean="0"/>
              <a:t>&gt;</a:t>
            </a:r>
          </a:p>
          <a:p>
            <a:pPr algn="ctr"/>
            <a:endParaRPr lang="en-US" altLang="ko-KR" b="1" dirty="0" smtClean="0"/>
          </a:p>
          <a:p>
            <a:pPr marL="285750" indent="-285750">
              <a:buFontTx/>
              <a:buChar char="-"/>
            </a:pPr>
            <a:r>
              <a:rPr lang="ko-KR" altLang="en-US" b="1" dirty="0" smtClean="0"/>
              <a:t>아직은 인테리어업자들이 들어온 상태가 아니기 때문에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대표이미지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업체명과 </a:t>
            </a:r>
            <a:r>
              <a:rPr lang="ko-KR" altLang="en-US" b="1" dirty="0" err="1" smtClean="0"/>
              <a:t>소개글</a:t>
            </a:r>
            <a:r>
              <a:rPr lang="en-US" altLang="ko-KR" b="1" dirty="0" smtClean="0"/>
              <a:t>(</a:t>
            </a:r>
            <a:r>
              <a:rPr lang="en-US" altLang="ko-KR" b="1" dirty="0" err="1" smtClean="0"/>
              <a:t>intro_comment</a:t>
            </a:r>
            <a:r>
              <a:rPr lang="en-US" altLang="ko-KR" b="1" dirty="0" smtClean="0"/>
              <a:t>), </a:t>
            </a:r>
            <a:r>
              <a:rPr lang="ko-KR" altLang="en-US" b="1" dirty="0" smtClean="0"/>
              <a:t>업종</a:t>
            </a:r>
            <a:r>
              <a:rPr lang="en-US" altLang="ko-KR" b="1" dirty="0" smtClean="0"/>
              <a:t>(business_type) </a:t>
            </a:r>
            <a:r>
              <a:rPr lang="ko-KR" altLang="en-US" b="1" dirty="0" smtClean="0"/>
              <a:t>만 표시한다</a:t>
            </a:r>
            <a:r>
              <a:rPr lang="en-US" altLang="ko-KR" b="1" dirty="0" smtClean="0"/>
              <a:t>.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553650" y="1771330"/>
            <a:ext cx="20165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Contact-5.html</a:t>
            </a:r>
          </a:p>
          <a:p>
            <a:r>
              <a:rPr lang="en-US" altLang="ko-KR" dirty="0" smtClean="0"/>
              <a:t>About-me.html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182392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Browser"/>
          <p:cNvGrpSpPr/>
          <p:nvPr>
            <p:custDataLst>
              <p:tags r:id="rId1"/>
            </p:custDataLst>
          </p:nvPr>
        </p:nvGrpSpPr>
        <p:grpSpPr>
          <a:xfrm>
            <a:off x="453421" y="696202"/>
            <a:ext cx="4629326" cy="5887480"/>
            <a:chOff x="595684" y="1261241"/>
            <a:chExt cx="6668461" cy="4352545"/>
          </a:xfrm>
        </p:grpSpPr>
        <p:sp>
          <p:nvSpPr>
            <p:cNvPr id="5" name="Window Body"/>
            <p:cNvSpPr/>
            <p:nvPr>
              <p:custDataLst>
                <p:tags r:id="rId12"/>
              </p:custDataLst>
            </p:nvPr>
          </p:nvSpPr>
          <p:spPr>
            <a:xfrm>
              <a:off x="595684" y="1656751"/>
              <a:ext cx="6668461" cy="395703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" name="Title Bar"/>
            <p:cNvSpPr/>
            <p:nvPr>
              <p:custDataLst>
                <p:tags r:id="rId13"/>
              </p:custDataLst>
            </p:nvPr>
          </p:nvSpPr>
          <p:spPr>
            <a:xfrm>
              <a:off x="595685" y="1261241"/>
              <a:ext cx="6668459" cy="39705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title;</a:t>
              </a:r>
              <a:r>
                <a:rPr lang="ko-KR" alt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altLang="ko-KR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ver3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" name="Menu Button"/>
            <p:cNvSpPr>
              <a:spLocks noChangeAspect="1" noEditPoints="1"/>
            </p:cNvSpPr>
            <p:nvPr>
              <p:custDataLst>
                <p:tags r:id="rId14"/>
              </p:custDataLst>
            </p:nvPr>
          </p:nvSpPr>
          <p:spPr bwMode="auto">
            <a:xfrm>
              <a:off x="6921482" y="1488617"/>
              <a:ext cx="214956" cy="83327"/>
            </a:xfrm>
            <a:custGeom>
              <a:avLst/>
              <a:gdLst>
                <a:gd name="T0" fmla="*/ 0 w 415"/>
                <a:gd name="T1" fmla="*/ 309 h 309"/>
                <a:gd name="T2" fmla="*/ 415 w 415"/>
                <a:gd name="T3" fmla="*/ 309 h 309"/>
                <a:gd name="T4" fmla="*/ 0 w 415"/>
                <a:gd name="T5" fmla="*/ 155 h 309"/>
                <a:gd name="T6" fmla="*/ 415 w 415"/>
                <a:gd name="T7" fmla="*/ 155 h 309"/>
                <a:gd name="T8" fmla="*/ 0 w 415"/>
                <a:gd name="T9" fmla="*/ 0 h 309"/>
                <a:gd name="T10" fmla="*/ 415 w 415"/>
                <a:gd name="T11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5" h="309">
                  <a:moveTo>
                    <a:pt x="0" y="309"/>
                  </a:moveTo>
                  <a:lnTo>
                    <a:pt x="415" y="309"/>
                  </a:lnTo>
                  <a:moveTo>
                    <a:pt x="0" y="155"/>
                  </a:moveTo>
                  <a:lnTo>
                    <a:pt x="415" y="155"/>
                  </a:lnTo>
                  <a:moveTo>
                    <a:pt x="0" y="0"/>
                  </a:moveTo>
                  <a:lnTo>
                    <a:pt x="415" y="0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Close Button"/>
            <p:cNvSpPr>
              <a:spLocks noEditPoints="1"/>
            </p:cNvSpPr>
            <p:nvPr>
              <p:custDataLst>
                <p:tags r:id="rId15"/>
              </p:custDataLst>
            </p:nvPr>
          </p:nvSpPr>
          <p:spPr bwMode="auto">
            <a:xfrm>
              <a:off x="6960372" y="1313913"/>
              <a:ext cx="141779" cy="70417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noFill/>
            <a:ln w="9525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" name="Address Box"/>
            <p:cNvSpPr/>
            <p:nvPr>
              <p:custDataLst>
                <p:tags r:id="rId16"/>
              </p:custDataLst>
            </p:nvPr>
          </p:nvSpPr>
          <p:spPr>
            <a:xfrm>
              <a:off x="1896318" y="1442400"/>
              <a:ext cx="4897455" cy="175761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237744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noProof="1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www.cozyhouzz.co.kr</a:t>
              </a:r>
              <a:endParaRPr lang="en-US" sz="900" noProof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" name="Document Icon"/>
            <p:cNvSpPr>
              <a:spLocks noChangeAspect="1" noEditPoints="1"/>
            </p:cNvSpPr>
            <p:nvPr>
              <p:custDataLst>
                <p:tags r:id="rId17"/>
              </p:custDataLst>
            </p:nvPr>
          </p:nvSpPr>
          <p:spPr bwMode="auto">
            <a:xfrm>
              <a:off x="2005974" y="1480988"/>
              <a:ext cx="134918" cy="98584"/>
            </a:xfrm>
            <a:custGeom>
              <a:avLst/>
              <a:gdLst>
                <a:gd name="T0" fmla="*/ 153 w 260"/>
                <a:gd name="T1" fmla="*/ 7 h 367"/>
                <a:gd name="T2" fmla="*/ 153 w 260"/>
                <a:gd name="T3" fmla="*/ 108 h 367"/>
                <a:gd name="T4" fmla="*/ 253 w 260"/>
                <a:gd name="T5" fmla="*/ 108 h 367"/>
                <a:gd name="T6" fmla="*/ 0 w 260"/>
                <a:gd name="T7" fmla="*/ 0 h 367"/>
                <a:gd name="T8" fmla="*/ 0 w 260"/>
                <a:gd name="T9" fmla="*/ 367 h 367"/>
                <a:gd name="T10" fmla="*/ 260 w 260"/>
                <a:gd name="T11" fmla="*/ 367 h 367"/>
                <a:gd name="T12" fmla="*/ 260 w 260"/>
                <a:gd name="T13" fmla="*/ 100 h 367"/>
                <a:gd name="T14" fmla="*/ 161 w 260"/>
                <a:gd name="T15" fmla="*/ 1 h 367"/>
                <a:gd name="T16" fmla="*/ 0 w 260"/>
                <a:gd name="T17" fmla="*/ 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0" h="367">
                  <a:moveTo>
                    <a:pt x="153" y="7"/>
                  </a:moveTo>
                  <a:lnTo>
                    <a:pt x="153" y="108"/>
                  </a:lnTo>
                  <a:lnTo>
                    <a:pt x="253" y="108"/>
                  </a:lnTo>
                  <a:moveTo>
                    <a:pt x="0" y="0"/>
                  </a:moveTo>
                  <a:lnTo>
                    <a:pt x="0" y="367"/>
                  </a:lnTo>
                  <a:lnTo>
                    <a:pt x="260" y="367"/>
                  </a:lnTo>
                  <a:lnTo>
                    <a:pt x="260" y="100"/>
                  </a:lnTo>
                  <a:lnTo>
                    <a:pt x="161" y="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11" name="Navigation Buttons"/>
            <p:cNvGrpSpPr/>
            <p:nvPr/>
          </p:nvGrpSpPr>
          <p:grpSpPr>
            <a:xfrm>
              <a:off x="777057" y="1466318"/>
              <a:ext cx="923858" cy="127924"/>
              <a:chOff x="777057" y="1466318"/>
              <a:chExt cx="923858" cy="127924"/>
            </a:xfrm>
          </p:grpSpPr>
          <p:sp>
            <p:nvSpPr>
              <p:cNvPr id="12" name="Back Button"/>
              <p:cNvSpPr>
                <a:spLocks noChangeAspect="1" noEditPoints="1"/>
              </p:cNvSpPr>
              <p:nvPr>
                <p:custDataLst>
                  <p:tags r:id="rId18"/>
                </p:custDataLst>
              </p:nvPr>
            </p:nvSpPr>
            <p:spPr bwMode="auto">
              <a:xfrm>
                <a:off x="777057" y="1485683"/>
                <a:ext cx="219528" cy="89195"/>
              </a:xfrm>
              <a:custGeom>
                <a:avLst/>
                <a:gdLst>
                  <a:gd name="T0" fmla="*/ 159 w 423"/>
                  <a:gd name="T1" fmla="*/ 332 h 332"/>
                  <a:gd name="T2" fmla="*/ 0 w 423"/>
                  <a:gd name="T3" fmla="*/ 166 h 332"/>
                  <a:gd name="T4" fmla="*/ 159 w 423"/>
                  <a:gd name="T5" fmla="*/ 0 h 332"/>
                  <a:gd name="T6" fmla="*/ 15 w 423"/>
                  <a:gd name="T7" fmla="*/ 166 h 332"/>
                  <a:gd name="T8" fmla="*/ 423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159" y="332"/>
                    </a:moveTo>
                    <a:lnTo>
                      <a:pt x="0" y="166"/>
                    </a:lnTo>
                    <a:lnTo>
                      <a:pt x="159" y="0"/>
                    </a:lnTo>
                    <a:moveTo>
                      <a:pt x="15" y="166"/>
                    </a:moveTo>
                    <a:lnTo>
                      <a:pt x="423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" name="Forward Button"/>
              <p:cNvSpPr>
                <a:spLocks noChangeAspect="1" noEditPoints="1"/>
              </p:cNvSpPr>
              <p:nvPr>
                <p:custDataLst>
                  <p:tags r:id="rId19"/>
                </p:custDataLst>
              </p:nvPr>
            </p:nvSpPr>
            <p:spPr bwMode="auto">
              <a:xfrm>
                <a:off x="1124649" y="1485683"/>
                <a:ext cx="219531" cy="89195"/>
              </a:xfrm>
              <a:custGeom>
                <a:avLst/>
                <a:gdLst>
                  <a:gd name="T0" fmla="*/ 265 w 423"/>
                  <a:gd name="T1" fmla="*/ 0 h 332"/>
                  <a:gd name="T2" fmla="*/ 423 w 423"/>
                  <a:gd name="T3" fmla="*/ 166 h 332"/>
                  <a:gd name="T4" fmla="*/ 265 w 423"/>
                  <a:gd name="T5" fmla="*/ 332 h 332"/>
                  <a:gd name="T6" fmla="*/ 408 w 423"/>
                  <a:gd name="T7" fmla="*/ 166 h 332"/>
                  <a:gd name="T8" fmla="*/ 0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265" y="0"/>
                    </a:moveTo>
                    <a:lnTo>
                      <a:pt x="423" y="166"/>
                    </a:lnTo>
                    <a:lnTo>
                      <a:pt x="265" y="332"/>
                    </a:lnTo>
                    <a:moveTo>
                      <a:pt x="408" y="166"/>
                    </a:moveTo>
                    <a:lnTo>
                      <a:pt x="0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4" name="Reload Button"/>
              <p:cNvSpPr>
                <a:spLocks noChangeAspect="1" noEditPoints="1"/>
              </p:cNvSpPr>
              <p:nvPr>
                <p:custDataLst>
                  <p:tags r:id="rId20"/>
                </p:custDataLst>
              </p:nvPr>
            </p:nvSpPr>
            <p:spPr bwMode="auto">
              <a:xfrm>
                <a:off x="1472239" y="1466318"/>
                <a:ext cx="228676" cy="127924"/>
              </a:xfrm>
              <a:custGeom>
                <a:avLst/>
                <a:gdLst>
                  <a:gd name="T0" fmla="*/ 441 w 441"/>
                  <a:gd name="T1" fmla="*/ 7 h 474"/>
                  <a:gd name="T2" fmla="*/ 441 w 441"/>
                  <a:gd name="T3" fmla="*/ 144 h 474"/>
                  <a:gd name="T4" fmla="*/ 296 w 441"/>
                  <a:gd name="T5" fmla="*/ 144 h 474"/>
                  <a:gd name="T6" fmla="*/ 438 w 441"/>
                  <a:gd name="T7" fmla="*/ 309 h 474"/>
                  <a:gd name="T8" fmla="*/ 166 w 441"/>
                  <a:gd name="T9" fmla="*/ 434 h 474"/>
                  <a:gd name="T10" fmla="*/ 41 w 441"/>
                  <a:gd name="T11" fmla="*/ 162 h 474"/>
                  <a:gd name="T12" fmla="*/ 313 w 441"/>
                  <a:gd name="T13" fmla="*/ 37 h 474"/>
                  <a:gd name="T14" fmla="*/ 428 w 441"/>
                  <a:gd name="T15" fmla="*/ 139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41" h="474">
                    <a:moveTo>
                      <a:pt x="441" y="7"/>
                    </a:moveTo>
                    <a:lnTo>
                      <a:pt x="441" y="144"/>
                    </a:lnTo>
                    <a:lnTo>
                      <a:pt x="296" y="144"/>
                    </a:lnTo>
                    <a:moveTo>
                      <a:pt x="438" y="309"/>
                    </a:moveTo>
                    <a:cubicBezTo>
                      <a:pt x="397" y="418"/>
                      <a:pt x="276" y="474"/>
                      <a:pt x="166" y="434"/>
                    </a:cubicBezTo>
                    <a:cubicBezTo>
                      <a:pt x="56" y="393"/>
                      <a:pt x="0" y="271"/>
                      <a:pt x="41" y="162"/>
                    </a:cubicBezTo>
                    <a:cubicBezTo>
                      <a:pt x="82" y="52"/>
                      <a:pt x="202" y="0"/>
                      <a:pt x="313" y="37"/>
                    </a:cubicBezTo>
                    <a:cubicBezTo>
                      <a:pt x="357" y="51"/>
                      <a:pt x="398" y="91"/>
                      <a:pt x="428" y="139"/>
                    </a:cubicBezTo>
                  </a:path>
                </a:pathLst>
              </a:custGeom>
              <a:noFill/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sp>
        <p:nvSpPr>
          <p:cNvPr id="16" name="모서리가 둥근 직사각형 15"/>
          <p:cNvSpPr/>
          <p:nvPr/>
        </p:nvSpPr>
        <p:spPr>
          <a:xfrm>
            <a:off x="579332" y="1395810"/>
            <a:ext cx="4428005" cy="2823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header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453420" y="326870"/>
            <a:ext cx="478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업체정보 상세보기</a:t>
            </a:r>
            <a:r>
              <a:rPr lang="en-US" altLang="ko-KR" b="1" dirty="0" smtClean="0"/>
              <a:t>(2) </a:t>
            </a:r>
            <a:r>
              <a:rPr lang="en-US" altLang="ko-KR" b="1" dirty="0"/>
              <a:t>- </a:t>
            </a:r>
            <a:r>
              <a:rPr lang="ko-KR" altLang="en-US" b="1" dirty="0" smtClean="0"/>
              <a:t>추가진행작업</a:t>
            </a:r>
            <a:endParaRPr lang="ko-KR" altLang="en-US" b="1" dirty="0"/>
          </a:p>
        </p:txBody>
      </p:sp>
      <p:sp>
        <p:nvSpPr>
          <p:cNvPr id="33" name="TextBox 32"/>
          <p:cNvSpPr txBox="1"/>
          <p:nvPr/>
        </p:nvSpPr>
        <p:spPr>
          <a:xfrm>
            <a:off x="6140530" y="165326"/>
            <a:ext cx="5638469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&lt; </a:t>
            </a:r>
            <a:r>
              <a:rPr lang="ko-KR" altLang="en-US" b="1" dirty="0"/>
              <a:t>참고사항 </a:t>
            </a:r>
            <a:r>
              <a:rPr lang="en-US" altLang="ko-KR" b="1" dirty="0"/>
              <a:t>&gt;</a:t>
            </a:r>
          </a:p>
          <a:p>
            <a:pPr algn="ctr"/>
            <a:endParaRPr lang="en-US" altLang="ko-KR" b="1" dirty="0"/>
          </a:p>
          <a:p>
            <a:pPr marL="285750" indent="-285750">
              <a:buFontTx/>
              <a:buChar char="-"/>
            </a:pPr>
            <a:r>
              <a:rPr lang="ko-KR" altLang="en-US" sz="1400" b="1" dirty="0" smtClean="0"/>
              <a:t>기본적인 내용은 </a:t>
            </a:r>
            <a:r>
              <a:rPr lang="en-US" altLang="ko-KR" sz="1400" b="1" dirty="0" smtClean="0"/>
              <a:t>“</a:t>
            </a:r>
            <a:r>
              <a:rPr lang="ko-KR" altLang="en-US" sz="1400" b="1" dirty="0" smtClean="0"/>
              <a:t>회원정보 </a:t>
            </a:r>
            <a:r>
              <a:rPr lang="en-US" altLang="ko-KR" sz="1400" b="1" dirty="0" smtClean="0"/>
              <a:t>– </a:t>
            </a:r>
            <a:r>
              <a:rPr lang="ko-KR" altLang="en-US" sz="1400" b="1" dirty="0" smtClean="0"/>
              <a:t>회원정보상세보기</a:t>
            </a:r>
            <a:r>
              <a:rPr lang="en-US" altLang="ko-KR" sz="1400" b="1" dirty="0" smtClean="0"/>
              <a:t>”</a:t>
            </a:r>
            <a:r>
              <a:rPr lang="ko-KR" altLang="en-US" sz="1400" b="1" dirty="0" smtClean="0"/>
              <a:t>를 이용한다</a:t>
            </a:r>
            <a:endParaRPr lang="en-US" altLang="ko-KR" sz="1400" b="1" dirty="0"/>
          </a:p>
          <a:p>
            <a:pPr marL="285750" indent="-285750">
              <a:buFontTx/>
              <a:buChar char="-"/>
            </a:pPr>
            <a:r>
              <a:rPr lang="ko-KR" altLang="en-US" sz="1400" b="1" dirty="0" smtClean="0"/>
              <a:t>업체정보의 경우 사업종류</a:t>
            </a:r>
            <a:r>
              <a:rPr lang="en-US" altLang="ko-KR" sz="1400" b="1" dirty="0" smtClean="0"/>
              <a:t>, </a:t>
            </a:r>
            <a:r>
              <a:rPr lang="ko-KR" altLang="en-US" sz="1400" b="1" dirty="0" smtClean="0"/>
              <a:t>업체위치</a:t>
            </a:r>
            <a:r>
              <a:rPr lang="en-US" altLang="ko-KR" sz="1400" b="1" dirty="0" smtClean="0"/>
              <a:t>(</a:t>
            </a:r>
            <a:r>
              <a:rPr lang="ko-KR" altLang="en-US" sz="1400" b="1" dirty="0" smtClean="0"/>
              <a:t>지도</a:t>
            </a:r>
            <a:r>
              <a:rPr lang="en-US" altLang="ko-KR" sz="1400" b="1" dirty="0" smtClean="0"/>
              <a:t>&amp;</a:t>
            </a:r>
            <a:r>
              <a:rPr lang="ko-KR" altLang="en-US" sz="1400" b="1" dirty="0" err="1" smtClean="0"/>
              <a:t>로드뷰</a:t>
            </a:r>
            <a:r>
              <a:rPr lang="en-US" altLang="ko-KR" sz="1400" b="1" dirty="0" smtClean="0"/>
              <a:t>)</a:t>
            </a:r>
            <a:r>
              <a:rPr lang="ko-KR" altLang="en-US" sz="1400" b="1" dirty="0" smtClean="0"/>
              <a:t>가 추가됨</a:t>
            </a:r>
            <a:r>
              <a:rPr lang="en-US" altLang="ko-KR" sz="1400" b="1" dirty="0" smtClean="0"/>
              <a:t>. </a:t>
            </a:r>
            <a:r>
              <a:rPr lang="ko-KR" altLang="en-US" sz="1400" b="1" dirty="0" smtClean="0"/>
              <a:t>나머지는 동일</a:t>
            </a:r>
            <a:endParaRPr lang="en-US" altLang="ko-KR" sz="1400" b="1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81068" y="1914343"/>
            <a:ext cx="4250006" cy="1807474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67276" y="3821571"/>
            <a:ext cx="4077590" cy="1118184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>
          <a:xfrm>
            <a:off x="2825287" y="2895058"/>
            <a:ext cx="1393030" cy="1692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ko-KR" altLang="en-US" sz="500" dirty="0" smtClean="0"/>
              <a:t>사업종류 </a:t>
            </a:r>
            <a:r>
              <a:rPr lang="en-US" altLang="ko-KR" sz="500" dirty="0" smtClean="0"/>
              <a:t>: </a:t>
            </a:r>
            <a:r>
              <a:rPr lang="ko-KR" altLang="en-US" sz="500" dirty="0" smtClean="0"/>
              <a:t>공인중개사</a:t>
            </a:r>
            <a:endParaRPr lang="ko-KR" altLang="en-US" sz="500" dirty="0"/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110947" y="2533876"/>
            <a:ext cx="1494795" cy="1068582"/>
          </a:xfrm>
          <a:prstGeom prst="rect">
            <a:avLst/>
          </a:prstGeom>
        </p:spPr>
      </p:pic>
      <p:sp>
        <p:nvSpPr>
          <p:cNvPr id="48" name="TextBox 47"/>
          <p:cNvSpPr txBox="1"/>
          <p:nvPr/>
        </p:nvSpPr>
        <p:spPr>
          <a:xfrm>
            <a:off x="2833389" y="3074416"/>
            <a:ext cx="1393030" cy="1692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ko-KR" altLang="en-US" sz="500" dirty="0" smtClean="0"/>
              <a:t>업체위치 </a:t>
            </a:r>
            <a:r>
              <a:rPr lang="en-US" altLang="ko-KR" sz="500" dirty="0" smtClean="0"/>
              <a:t>:</a:t>
            </a:r>
            <a:r>
              <a:rPr lang="ko-KR" altLang="en-US" sz="500" dirty="0" smtClean="0"/>
              <a:t>전북 전주시 덕진구 </a:t>
            </a:r>
            <a:r>
              <a:rPr lang="ko-KR" altLang="en-US" sz="500" dirty="0" err="1" smtClean="0"/>
              <a:t>매봉</a:t>
            </a:r>
            <a:r>
              <a:rPr lang="en-US" altLang="ko-KR" sz="500" dirty="0" smtClean="0"/>
              <a:t>4</a:t>
            </a:r>
            <a:r>
              <a:rPr lang="ko-KR" altLang="en-US" sz="500" dirty="0" smtClean="0"/>
              <a:t>길 </a:t>
            </a:r>
            <a:r>
              <a:rPr lang="en-US" altLang="ko-KR" sz="500" dirty="0" smtClean="0"/>
              <a:t>6</a:t>
            </a:r>
            <a:endParaRPr lang="ko-KR" altLang="en-US" sz="500" dirty="0"/>
          </a:p>
        </p:txBody>
      </p:sp>
      <p:sp>
        <p:nvSpPr>
          <p:cNvPr id="49" name="직사각형 48"/>
          <p:cNvSpPr/>
          <p:nvPr/>
        </p:nvSpPr>
        <p:spPr>
          <a:xfrm>
            <a:off x="894072" y="4967167"/>
            <a:ext cx="1759582" cy="943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지도로 보기</a:t>
            </a:r>
            <a:endParaRPr lang="ko-KR" altLang="en-US" dirty="0"/>
          </a:p>
        </p:txBody>
      </p:sp>
      <p:sp>
        <p:nvSpPr>
          <p:cNvPr id="50" name="직사각형 49"/>
          <p:cNvSpPr/>
          <p:nvPr/>
        </p:nvSpPr>
        <p:spPr>
          <a:xfrm>
            <a:off x="2929380" y="4977945"/>
            <a:ext cx="1783573" cy="943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로드 뷰</a:t>
            </a:r>
            <a:endParaRPr lang="ko-KR" altLang="en-US" dirty="0"/>
          </a:p>
        </p:txBody>
      </p:sp>
      <p:sp>
        <p:nvSpPr>
          <p:cNvPr id="52" name="직사각형 51"/>
          <p:cNvSpPr/>
          <p:nvPr/>
        </p:nvSpPr>
        <p:spPr>
          <a:xfrm>
            <a:off x="877648" y="3844764"/>
            <a:ext cx="3900184" cy="945871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3" name="직선 화살표 연결선 52"/>
          <p:cNvCxnSpPr>
            <a:stCxn id="52" idx="3"/>
          </p:cNvCxnSpPr>
          <p:nvPr/>
        </p:nvCxnSpPr>
        <p:spPr>
          <a:xfrm flipV="1">
            <a:off x="4777832" y="3855833"/>
            <a:ext cx="472869" cy="461867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직사각형 101"/>
          <p:cNvSpPr/>
          <p:nvPr/>
        </p:nvSpPr>
        <p:spPr>
          <a:xfrm>
            <a:off x="5023319" y="3602457"/>
            <a:ext cx="12110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 smtClean="0"/>
              <a:t>Contact-2.html</a:t>
            </a:r>
            <a:endParaRPr lang="ko-KR" altLang="en-US" sz="1200" dirty="0"/>
          </a:p>
        </p:txBody>
      </p:sp>
      <p:sp>
        <p:nvSpPr>
          <p:cNvPr id="103" name="직사각형 102"/>
          <p:cNvSpPr/>
          <p:nvPr/>
        </p:nvSpPr>
        <p:spPr>
          <a:xfrm>
            <a:off x="841524" y="2486427"/>
            <a:ext cx="4055449" cy="1323493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7" name="직사각형 106"/>
          <p:cNvSpPr/>
          <p:nvPr/>
        </p:nvSpPr>
        <p:spPr>
          <a:xfrm>
            <a:off x="3695338" y="3516141"/>
            <a:ext cx="12110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 smtClean="0"/>
              <a:t>Contact-5.html</a:t>
            </a:r>
            <a:endParaRPr lang="ko-KR" altLang="en-US" sz="1200" dirty="0"/>
          </a:p>
        </p:txBody>
      </p:sp>
      <p:sp>
        <p:nvSpPr>
          <p:cNvPr id="109" name="타원 108"/>
          <p:cNvSpPr/>
          <p:nvPr/>
        </p:nvSpPr>
        <p:spPr>
          <a:xfrm>
            <a:off x="1033351" y="2895058"/>
            <a:ext cx="1648365" cy="5395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 smtClean="0"/>
              <a:t>Profile_image</a:t>
            </a:r>
            <a:endParaRPr lang="ko-KR" altLang="en-US" sz="1200" dirty="0"/>
          </a:p>
        </p:txBody>
      </p:sp>
      <p:sp>
        <p:nvSpPr>
          <p:cNvPr id="112" name="TextBox 111"/>
          <p:cNvSpPr txBox="1"/>
          <p:nvPr/>
        </p:nvSpPr>
        <p:spPr>
          <a:xfrm>
            <a:off x="2917366" y="3235171"/>
            <a:ext cx="1954498" cy="24150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just"/>
            <a:endParaRPr lang="ko-KR" altLang="en-US" sz="500" dirty="0"/>
          </a:p>
        </p:txBody>
      </p:sp>
      <p:sp>
        <p:nvSpPr>
          <p:cNvPr id="110" name="타원 109"/>
          <p:cNvSpPr/>
          <p:nvPr/>
        </p:nvSpPr>
        <p:spPr>
          <a:xfrm>
            <a:off x="3060773" y="3324770"/>
            <a:ext cx="435615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30</a:t>
            </a:r>
            <a:endParaRPr lang="ko-KR" altLang="en-US" sz="800" b="1" dirty="0"/>
          </a:p>
        </p:txBody>
      </p:sp>
      <p:pic>
        <p:nvPicPr>
          <p:cNvPr id="111" name="그림 110"/>
          <p:cNvPicPr>
            <a:picLocks noChangeAspect="1"/>
          </p:cNvPicPr>
          <p:nvPr/>
        </p:nvPicPr>
        <p:blipFill rotWithShape="1">
          <a:blip r:embed="rId25"/>
          <a:srcRect r="45924" b="14153"/>
          <a:stretch/>
        </p:blipFill>
        <p:spPr>
          <a:xfrm>
            <a:off x="2872428" y="3372768"/>
            <a:ext cx="264935" cy="179894"/>
          </a:xfrm>
          <a:prstGeom prst="rect">
            <a:avLst/>
          </a:prstGeom>
        </p:spPr>
      </p:pic>
      <p:sp>
        <p:nvSpPr>
          <p:cNvPr id="118" name="TextBox 117"/>
          <p:cNvSpPr txBox="1"/>
          <p:nvPr/>
        </p:nvSpPr>
        <p:spPr>
          <a:xfrm>
            <a:off x="1375728" y="4334371"/>
            <a:ext cx="2870082" cy="41549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 smtClean="0"/>
              <a:t>연락 관련 리소스 연결하기</a:t>
            </a:r>
            <a:endParaRPr lang="en-US" altLang="ko-KR" sz="1050" dirty="0" smtClean="0"/>
          </a:p>
          <a:p>
            <a:pPr algn="ctr"/>
            <a:r>
              <a:rPr lang="ko-KR" altLang="en-US" sz="1050" dirty="0" smtClean="0"/>
              <a:t>전화</a:t>
            </a:r>
            <a:r>
              <a:rPr lang="en-US" altLang="ko-KR" sz="1050" dirty="0" smtClean="0"/>
              <a:t>, </a:t>
            </a:r>
            <a:r>
              <a:rPr lang="ko-KR" altLang="en-US" sz="1050" dirty="0" smtClean="0"/>
              <a:t>문자</a:t>
            </a:r>
            <a:r>
              <a:rPr lang="en-US" altLang="ko-KR" sz="1050" dirty="0" smtClean="0"/>
              <a:t>, 1:1, </a:t>
            </a:r>
            <a:r>
              <a:rPr lang="ko-KR" altLang="en-US" sz="1050" dirty="0" err="1" smtClean="0"/>
              <a:t>이메일</a:t>
            </a:r>
            <a:r>
              <a:rPr lang="en-US" altLang="ko-KR" sz="1050" dirty="0" smtClean="0"/>
              <a:t>, SNS</a:t>
            </a:r>
            <a:r>
              <a:rPr lang="ko-KR" altLang="en-US" sz="1050" dirty="0" smtClean="0"/>
              <a:t>등</a:t>
            </a:r>
            <a:endParaRPr lang="en-US" altLang="ko-KR" sz="1050" dirty="0" smtClean="0"/>
          </a:p>
        </p:txBody>
      </p:sp>
      <p:sp>
        <p:nvSpPr>
          <p:cNvPr id="121" name="TextBox 120"/>
          <p:cNvSpPr txBox="1"/>
          <p:nvPr/>
        </p:nvSpPr>
        <p:spPr>
          <a:xfrm>
            <a:off x="3656844" y="3335673"/>
            <a:ext cx="728793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레벨</a:t>
            </a:r>
            <a:endParaRPr lang="ko-KR" altLang="en-US" sz="1000" dirty="0"/>
          </a:p>
        </p:txBody>
      </p:sp>
      <p:sp>
        <p:nvSpPr>
          <p:cNvPr id="122" name="타원 121"/>
          <p:cNvSpPr/>
          <p:nvPr/>
        </p:nvSpPr>
        <p:spPr>
          <a:xfrm>
            <a:off x="4021240" y="3307380"/>
            <a:ext cx="435615" cy="28349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7</a:t>
            </a:r>
            <a:endParaRPr lang="ko-KR" altLang="en-US" sz="800" b="1" dirty="0"/>
          </a:p>
        </p:txBody>
      </p:sp>
      <p:grpSp>
        <p:nvGrpSpPr>
          <p:cNvPr id="123" name="Browser"/>
          <p:cNvGrpSpPr/>
          <p:nvPr>
            <p:custDataLst>
              <p:tags r:id="rId2"/>
            </p:custDataLst>
          </p:nvPr>
        </p:nvGrpSpPr>
        <p:grpSpPr>
          <a:xfrm>
            <a:off x="6891976" y="1678139"/>
            <a:ext cx="4629326" cy="4931096"/>
            <a:chOff x="595684" y="1261241"/>
            <a:chExt cx="6668461" cy="4352545"/>
          </a:xfrm>
        </p:grpSpPr>
        <p:sp>
          <p:nvSpPr>
            <p:cNvPr id="124" name="Window Body"/>
            <p:cNvSpPr/>
            <p:nvPr>
              <p:custDataLst>
                <p:tags r:id="rId3"/>
              </p:custDataLst>
            </p:nvPr>
          </p:nvSpPr>
          <p:spPr>
            <a:xfrm>
              <a:off x="595684" y="1656751"/>
              <a:ext cx="6668461" cy="395703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5" name="Title Bar"/>
            <p:cNvSpPr/>
            <p:nvPr>
              <p:custDataLst>
                <p:tags r:id="rId4"/>
              </p:custDataLst>
            </p:nvPr>
          </p:nvSpPr>
          <p:spPr>
            <a:xfrm>
              <a:off x="595685" y="1261241"/>
              <a:ext cx="6668459" cy="39705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title;</a:t>
              </a:r>
              <a:r>
                <a:rPr lang="ko-KR" alt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altLang="ko-KR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ver3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6" name="Menu Button"/>
            <p:cNvSpPr>
              <a:spLocks noChangeAspect="1" noEditPoints="1"/>
            </p:cNvSpPr>
            <p:nvPr>
              <p:custDataLst>
                <p:tags r:id="rId5"/>
              </p:custDataLst>
            </p:nvPr>
          </p:nvSpPr>
          <p:spPr bwMode="auto">
            <a:xfrm>
              <a:off x="6921482" y="1488617"/>
              <a:ext cx="214956" cy="83327"/>
            </a:xfrm>
            <a:custGeom>
              <a:avLst/>
              <a:gdLst>
                <a:gd name="T0" fmla="*/ 0 w 415"/>
                <a:gd name="T1" fmla="*/ 309 h 309"/>
                <a:gd name="T2" fmla="*/ 415 w 415"/>
                <a:gd name="T3" fmla="*/ 309 h 309"/>
                <a:gd name="T4" fmla="*/ 0 w 415"/>
                <a:gd name="T5" fmla="*/ 155 h 309"/>
                <a:gd name="T6" fmla="*/ 415 w 415"/>
                <a:gd name="T7" fmla="*/ 155 h 309"/>
                <a:gd name="T8" fmla="*/ 0 w 415"/>
                <a:gd name="T9" fmla="*/ 0 h 309"/>
                <a:gd name="T10" fmla="*/ 415 w 415"/>
                <a:gd name="T11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5" h="309">
                  <a:moveTo>
                    <a:pt x="0" y="309"/>
                  </a:moveTo>
                  <a:lnTo>
                    <a:pt x="415" y="309"/>
                  </a:lnTo>
                  <a:moveTo>
                    <a:pt x="0" y="155"/>
                  </a:moveTo>
                  <a:lnTo>
                    <a:pt x="415" y="155"/>
                  </a:lnTo>
                  <a:moveTo>
                    <a:pt x="0" y="0"/>
                  </a:moveTo>
                  <a:lnTo>
                    <a:pt x="415" y="0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7" name="Close Button"/>
            <p:cNvSpPr>
              <a:spLocks noEditPoints="1"/>
            </p:cNvSpPr>
            <p:nvPr>
              <p:custDataLst>
                <p:tags r:id="rId6"/>
              </p:custDataLst>
            </p:nvPr>
          </p:nvSpPr>
          <p:spPr bwMode="auto">
            <a:xfrm>
              <a:off x="6960372" y="1313913"/>
              <a:ext cx="141779" cy="70417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noFill/>
            <a:ln w="9525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8" name="Address Box"/>
            <p:cNvSpPr/>
            <p:nvPr>
              <p:custDataLst>
                <p:tags r:id="rId7"/>
              </p:custDataLst>
            </p:nvPr>
          </p:nvSpPr>
          <p:spPr>
            <a:xfrm>
              <a:off x="1896318" y="1442400"/>
              <a:ext cx="4897455" cy="175761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237744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noProof="1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www.cozyhouzz.co.kr</a:t>
              </a:r>
              <a:endParaRPr lang="en-US" sz="900" noProof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9" name="Document Icon"/>
            <p:cNvSpPr>
              <a:spLocks noChangeAspect="1" noEditPoints="1"/>
            </p:cNvSpPr>
            <p:nvPr>
              <p:custDataLst>
                <p:tags r:id="rId8"/>
              </p:custDataLst>
            </p:nvPr>
          </p:nvSpPr>
          <p:spPr bwMode="auto">
            <a:xfrm>
              <a:off x="2005974" y="1480988"/>
              <a:ext cx="134918" cy="98584"/>
            </a:xfrm>
            <a:custGeom>
              <a:avLst/>
              <a:gdLst>
                <a:gd name="T0" fmla="*/ 153 w 260"/>
                <a:gd name="T1" fmla="*/ 7 h 367"/>
                <a:gd name="T2" fmla="*/ 153 w 260"/>
                <a:gd name="T3" fmla="*/ 108 h 367"/>
                <a:gd name="T4" fmla="*/ 253 w 260"/>
                <a:gd name="T5" fmla="*/ 108 h 367"/>
                <a:gd name="T6" fmla="*/ 0 w 260"/>
                <a:gd name="T7" fmla="*/ 0 h 367"/>
                <a:gd name="T8" fmla="*/ 0 w 260"/>
                <a:gd name="T9" fmla="*/ 367 h 367"/>
                <a:gd name="T10" fmla="*/ 260 w 260"/>
                <a:gd name="T11" fmla="*/ 367 h 367"/>
                <a:gd name="T12" fmla="*/ 260 w 260"/>
                <a:gd name="T13" fmla="*/ 100 h 367"/>
                <a:gd name="T14" fmla="*/ 161 w 260"/>
                <a:gd name="T15" fmla="*/ 1 h 367"/>
                <a:gd name="T16" fmla="*/ 0 w 260"/>
                <a:gd name="T17" fmla="*/ 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0" h="367">
                  <a:moveTo>
                    <a:pt x="153" y="7"/>
                  </a:moveTo>
                  <a:lnTo>
                    <a:pt x="153" y="108"/>
                  </a:lnTo>
                  <a:lnTo>
                    <a:pt x="253" y="108"/>
                  </a:lnTo>
                  <a:moveTo>
                    <a:pt x="0" y="0"/>
                  </a:moveTo>
                  <a:lnTo>
                    <a:pt x="0" y="367"/>
                  </a:lnTo>
                  <a:lnTo>
                    <a:pt x="260" y="367"/>
                  </a:lnTo>
                  <a:lnTo>
                    <a:pt x="260" y="100"/>
                  </a:lnTo>
                  <a:lnTo>
                    <a:pt x="161" y="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130" name="Navigation Buttons"/>
            <p:cNvGrpSpPr/>
            <p:nvPr/>
          </p:nvGrpSpPr>
          <p:grpSpPr>
            <a:xfrm>
              <a:off x="777057" y="1466318"/>
              <a:ext cx="923858" cy="127924"/>
              <a:chOff x="777057" y="1466318"/>
              <a:chExt cx="923858" cy="127924"/>
            </a:xfrm>
          </p:grpSpPr>
          <p:sp>
            <p:nvSpPr>
              <p:cNvPr id="131" name="Back Button"/>
              <p:cNvSpPr>
                <a:spLocks noChangeAspect="1" noEditPoint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777057" y="1485683"/>
                <a:ext cx="219528" cy="89195"/>
              </a:xfrm>
              <a:custGeom>
                <a:avLst/>
                <a:gdLst>
                  <a:gd name="T0" fmla="*/ 159 w 423"/>
                  <a:gd name="T1" fmla="*/ 332 h 332"/>
                  <a:gd name="T2" fmla="*/ 0 w 423"/>
                  <a:gd name="T3" fmla="*/ 166 h 332"/>
                  <a:gd name="T4" fmla="*/ 159 w 423"/>
                  <a:gd name="T5" fmla="*/ 0 h 332"/>
                  <a:gd name="T6" fmla="*/ 15 w 423"/>
                  <a:gd name="T7" fmla="*/ 166 h 332"/>
                  <a:gd name="T8" fmla="*/ 423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159" y="332"/>
                    </a:moveTo>
                    <a:lnTo>
                      <a:pt x="0" y="166"/>
                    </a:lnTo>
                    <a:lnTo>
                      <a:pt x="159" y="0"/>
                    </a:lnTo>
                    <a:moveTo>
                      <a:pt x="15" y="166"/>
                    </a:moveTo>
                    <a:lnTo>
                      <a:pt x="423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2" name="Forward Button"/>
              <p:cNvSpPr>
                <a:spLocks noChangeAspect="1" noEditPoint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1124649" y="1485683"/>
                <a:ext cx="219531" cy="89195"/>
              </a:xfrm>
              <a:custGeom>
                <a:avLst/>
                <a:gdLst>
                  <a:gd name="T0" fmla="*/ 265 w 423"/>
                  <a:gd name="T1" fmla="*/ 0 h 332"/>
                  <a:gd name="T2" fmla="*/ 423 w 423"/>
                  <a:gd name="T3" fmla="*/ 166 h 332"/>
                  <a:gd name="T4" fmla="*/ 265 w 423"/>
                  <a:gd name="T5" fmla="*/ 332 h 332"/>
                  <a:gd name="T6" fmla="*/ 408 w 423"/>
                  <a:gd name="T7" fmla="*/ 166 h 332"/>
                  <a:gd name="T8" fmla="*/ 0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265" y="0"/>
                    </a:moveTo>
                    <a:lnTo>
                      <a:pt x="423" y="166"/>
                    </a:lnTo>
                    <a:lnTo>
                      <a:pt x="265" y="332"/>
                    </a:lnTo>
                    <a:moveTo>
                      <a:pt x="408" y="166"/>
                    </a:moveTo>
                    <a:lnTo>
                      <a:pt x="0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3" name="Reload Button"/>
              <p:cNvSpPr>
                <a:spLocks noChangeAspect="1" noEditPoints="1"/>
              </p:cNvSpPr>
              <p:nvPr>
                <p:custDataLst>
                  <p:tags r:id="rId11"/>
                </p:custDataLst>
              </p:nvPr>
            </p:nvSpPr>
            <p:spPr bwMode="auto">
              <a:xfrm>
                <a:off x="1472239" y="1466318"/>
                <a:ext cx="228676" cy="127924"/>
              </a:xfrm>
              <a:custGeom>
                <a:avLst/>
                <a:gdLst>
                  <a:gd name="T0" fmla="*/ 441 w 441"/>
                  <a:gd name="T1" fmla="*/ 7 h 474"/>
                  <a:gd name="T2" fmla="*/ 441 w 441"/>
                  <a:gd name="T3" fmla="*/ 144 h 474"/>
                  <a:gd name="T4" fmla="*/ 296 w 441"/>
                  <a:gd name="T5" fmla="*/ 144 h 474"/>
                  <a:gd name="T6" fmla="*/ 438 w 441"/>
                  <a:gd name="T7" fmla="*/ 309 h 474"/>
                  <a:gd name="T8" fmla="*/ 166 w 441"/>
                  <a:gd name="T9" fmla="*/ 434 h 474"/>
                  <a:gd name="T10" fmla="*/ 41 w 441"/>
                  <a:gd name="T11" fmla="*/ 162 h 474"/>
                  <a:gd name="T12" fmla="*/ 313 w 441"/>
                  <a:gd name="T13" fmla="*/ 37 h 474"/>
                  <a:gd name="T14" fmla="*/ 428 w 441"/>
                  <a:gd name="T15" fmla="*/ 139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41" h="474">
                    <a:moveTo>
                      <a:pt x="441" y="7"/>
                    </a:moveTo>
                    <a:lnTo>
                      <a:pt x="441" y="144"/>
                    </a:lnTo>
                    <a:lnTo>
                      <a:pt x="296" y="144"/>
                    </a:lnTo>
                    <a:moveTo>
                      <a:pt x="438" y="309"/>
                    </a:moveTo>
                    <a:cubicBezTo>
                      <a:pt x="397" y="418"/>
                      <a:pt x="276" y="474"/>
                      <a:pt x="166" y="434"/>
                    </a:cubicBezTo>
                    <a:cubicBezTo>
                      <a:pt x="56" y="393"/>
                      <a:pt x="0" y="271"/>
                      <a:pt x="41" y="162"/>
                    </a:cubicBezTo>
                    <a:cubicBezTo>
                      <a:pt x="82" y="52"/>
                      <a:pt x="202" y="0"/>
                      <a:pt x="313" y="37"/>
                    </a:cubicBezTo>
                    <a:cubicBezTo>
                      <a:pt x="357" y="51"/>
                      <a:pt x="398" y="91"/>
                      <a:pt x="428" y="139"/>
                    </a:cubicBezTo>
                  </a:path>
                </a:pathLst>
              </a:custGeom>
              <a:noFill/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pic>
        <p:nvPicPr>
          <p:cNvPr id="134" name="그림 133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7444251" y="3996714"/>
            <a:ext cx="3589007" cy="1161149"/>
          </a:xfrm>
          <a:prstGeom prst="rect">
            <a:avLst/>
          </a:prstGeom>
        </p:spPr>
      </p:pic>
      <p:pic>
        <p:nvPicPr>
          <p:cNvPr id="135" name="그림 134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517576" y="2384825"/>
            <a:ext cx="3442358" cy="1415192"/>
          </a:xfrm>
          <a:prstGeom prst="rect">
            <a:avLst/>
          </a:prstGeom>
        </p:spPr>
      </p:pic>
      <p:sp>
        <p:nvSpPr>
          <p:cNvPr id="136" name="TextBox 135"/>
          <p:cNvSpPr txBox="1"/>
          <p:nvPr/>
        </p:nvSpPr>
        <p:spPr>
          <a:xfrm>
            <a:off x="7579865" y="3092421"/>
            <a:ext cx="3317870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600" dirty="0" smtClean="0"/>
              <a:t>“</a:t>
            </a:r>
            <a:r>
              <a:rPr lang="ko-KR" altLang="en-US" sz="1600" dirty="0" smtClean="0"/>
              <a:t>우와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덕분에 </a:t>
            </a:r>
            <a:r>
              <a:rPr lang="en-US" altLang="ko-KR" sz="1600" dirty="0" smtClean="0"/>
              <a:t>1</a:t>
            </a:r>
            <a:r>
              <a:rPr lang="ko-KR" altLang="en-US" sz="1600" dirty="0" smtClean="0"/>
              <a:t>년 편하게 삽니다</a:t>
            </a:r>
            <a:r>
              <a:rPr lang="en-US" altLang="ko-KR" sz="1600" dirty="0" smtClean="0"/>
              <a:t>~”</a:t>
            </a:r>
            <a:endParaRPr lang="ko-KR" altLang="en-US" sz="1600" dirty="0"/>
          </a:p>
        </p:txBody>
      </p:sp>
      <p:sp>
        <p:nvSpPr>
          <p:cNvPr id="137" name="TextBox 136"/>
          <p:cNvSpPr txBox="1"/>
          <p:nvPr/>
        </p:nvSpPr>
        <p:spPr>
          <a:xfrm>
            <a:off x="8279699" y="3444685"/>
            <a:ext cx="1853879" cy="1692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500" dirty="0" smtClean="0"/>
              <a:t>고객</a:t>
            </a:r>
            <a:r>
              <a:rPr lang="en-US" altLang="ko-KR" sz="500" dirty="0" smtClean="0"/>
              <a:t>1</a:t>
            </a:r>
            <a:endParaRPr lang="ko-KR" altLang="en-US" sz="500" dirty="0"/>
          </a:p>
        </p:txBody>
      </p:sp>
      <p:sp>
        <p:nvSpPr>
          <p:cNvPr id="138" name="모서리가 둥근 직사각형 137"/>
          <p:cNvSpPr/>
          <p:nvPr/>
        </p:nvSpPr>
        <p:spPr>
          <a:xfrm>
            <a:off x="7070284" y="5812991"/>
            <a:ext cx="4308858" cy="3001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목록가기</a:t>
            </a:r>
            <a:endParaRPr lang="ko-KR" altLang="en-US" dirty="0"/>
          </a:p>
        </p:txBody>
      </p:sp>
      <p:sp>
        <p:nvSpPr>
          <p:cNvPr id="139" name="모서리가 둥근 직사각형 138"/>
          <p:cNvSpPr/>
          <p:nvPr/>
        </p:nvSpPr>
        <p:spPr>
          <a:xfrm>
            <a:off x="6967088" y="6187013"/>
            <a:ext cx="4441756" cy="2992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footer</a:t>
            </a:r>
            <a:endParaRPr lang="ko-KR" altLang="en-US" dirty="0"/>
          </a:p>
        </p:txBody>
      </p:sp>
      <p:sp>
        <p:nvSpPr>
          <p:cNvPr id="140" name="TextBox 139"/>
          <p:cNvSpPr txBox="1"/>
          <p:nvPr/>
        </p:nvSpPr>
        <p:spPr>
          <a:xfrm>
            <a:off x="7509894" y="3983748"/>
            <a:ext cx="3317870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/>
              <a:t>최근 </a:t>
            </a:r>
            <a:r>
              <a:rPr lang="ko-KR" altLang="en-US" sz="1600" dirty="0" err="1" smtClean="0"/>
              <a:t>게시글</a:t>
            </a:r>
            <a:endParaRPr lang="ko-KR" altLang="en-US" sz="1600" dirty="0"/>
          </a:p>
        </p:txBody>
      </p:sp>
      <p:pic>
        <p:nvPicPr>
          <p:cNvPr id="141" name="그림 140"/>
          <p:cNvPicPr>
            <a:picLocks noChangeAspect="1"/>
          </p:cNvPicPr>
          <p:nvPr/>
        </p:nvPicPr>
        <p:blipFill rotWithShape="1"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65"/>
          <a:stretch/>
        </p:blipFill>
        <p:spPr>
          <a:xfrm>
            <a:off x="6781214" y="4475057"/>
            <a:ext cx="1517586" cy="752918"/>
          </a:xfrm>
          <a:prstGeom prst="rect">
            <a:avLst/>
          </a:prstGeom>
        </p:spPr>
      </p:pic>
      <p:sp>
        <p:nvSpPr>
          <p:cNvPr id="142" name="모서리가 둥근 직사각형 141"/>
          <p:cNvSpPr/>
          <p:nvPr/>
        </p:nvSpPr>
        <p:spPr>
          <a:xfrm>
            <a:off x="6754031" y="5296914"/>
            <a:ext cx="1502464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/>
              <a:t>제목</a:t>
            </a:r>
            <a:endParaRPr lang="ko-KR" altLang="en-US" sz="800" dirty="0"/>
          </a:p>
        </p:txBody>
      </p:sp>
      <p:sp>
        <p:nvSpPr>
          <p:cNvPr id="143" name="타원 142"/>
          <p:cNvSpPr/>
          <p:nvPr/>
        </p:nvSpPr>
        <p:spPr>
          <a:xfrm>
            <a:off x="6877146" y="4964113"/>
            <a:ext cx="216978" cy="25010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5</a:t>
            </a:r>
            <a:endParaRPr lang="ko-KR" altLang="en-US" sz="800" b="1" dirty="0"/>
          </a:p>
        </p:txBody>
      </p:sp>
      <p:sp>
        <p:nvSpPr>
          <p:cNvPr id="144" name="타원 143"/>
          <p:cNvSpPr/>
          <p:nvPr/>
        </p:nvSpPr>
        <p:spPr>
          <a:xfrm>
            <a:off x="7459155" y="4993486"/>
            <a:ext cx="248898" cy="222063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0</a:t>
            </a:r>
            <a:endParaRPr lang="ko-KR" altLang="en-US" sz="800" b="1" dirty="0"/>
          </a:p>
        </p:txBody>
      </p:sp>
      <p:sp>
        <p:nvSpPr>
          <p:cNvPr id="145" name="모서리가 둥근 직사각형 144"/>
          <p:cNvSpPr/>
          <p:nvPr/>
        </p:nvSpPr>
        <p:spPr>
          <a:xfrm>
            <a:off x="6792392" y="4739224"/>
            <a:ext cx="1502464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 smtClean="0"/>
              <a:t>썸네일</a:t>
            </a:r>
            <a:r>
              <a:rPr lang="ko-KR" altLang="en-US" sz="800" dirty="0" smtClean="0"/>
              <a:t> 이미지</a:t>
            </a:r>
            <a:endParaRPr lang="ko-KR" altLang="en-US" sz="800" dirty="0"/>
          </a:p>
        </p:txBody>
      </p:sp>
      <p:pic>
        <p:nvPicPr>
          <p:cNvPr id="146" name="그림 145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6683622" y="5002660"/>
            <a:ext cx="187995" cy="193708"/>
          </a:xfrm>
          <a:prstGeom prst="rect">
            <a:avLst/>
          </a:prstGeom>
        </p:spPr>
      </p:pic>
      <p:pic>
        <p:nvPicPr>
          <p:cNvPr id="147" name="그림 146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7203027" y="5002046"/>
            <a:ext cx="277323" cy="219075"/>
          </a:xfrm>
          <a:prstGeom prst="rect">
            <a:avLst/>
          </a:prstGeom>
        </p:spPr>
      </p:pic>
      <p:sp>
        <p:nvSpPr>
          <p:cNvPr id="148" name="타원 147"/>
          <p:cNvSpPr/>
          <p:nvPr/>
        </p:nvSpPr>
        <p:spPr>
          <a:xfrm>
            <a:off x="7989530" y="4938643"/>
            <a:ext cx="435615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30</a:t>
            </a:r>
            <a:endParaRPr lang="ko-KR" altLang="en-US" sz="800" b="1" dirty="0"/>
          </a:p>
        </p:txBody>
      </p:sp>
      <p:pic>
        <p:nvPicPr>
          <p:cNvPr id="149" name="그림 148"/>
          <p:cNvPicPr>
            <a:picLocks noChangeAspect="1"/>
          </p:cNvPicPr>
          <p:nvPr/>
        </p:nvPicPr>
        <p:blipFill rotWithShape="1">
          <a:blip r:embed="rId25"/>
          <a:srcRect r="45924" b="14153"/>
          <a:stretch/>
        </p:blipFill>
        <p:spPr>
          <a:xfrm>
            <a:off x="7801185" y="4986641"/>
            <a:ext cx="264935" cy="179894"/>
          </a:xfrm>
          <a:prstGeom prst="rect">
            <a:avLst/>
          </a:prstGeom>
        </p:spPr>
      </p:pic>
      <p:pic>
        <p:nvPicPr>
          <p:cNvPr id="150" name="그림 149"/>
          <p:cNvPicPr>
            <a:picLocks noChangeAspect="1"/>
          </p:cNvPicPr>
          <p:nvPr/>
        </p:nvPicPr>
        <p:blipFill rotWithShape="1"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65"/>
          <a:stretch/>
        </p:blipFill>
        <p:spPr>
          <a:xfrm>
            <a:off x="8469693" y="4476253"/>
            <a:ext cx="1517586" cy="752918"/>
          </a:xfrm>
          <a:prstGeom prst="rect">
            <a:avLst/>
          </a:prstGeom>
        </p:spPr>
      </p:pic>
      <p:sp>
        <p:nvSpPr>
          <p:cNvPr id="151" name="모서리가 둥근 직사각형 150"/>
          <p:cNvSpPr/>
          <p:nvPr/>
        </p:nvSpPr>
        <p:spPr>
          <a:xfrm>
            <a:off x="8442510" y="5298110"/>
            <a:ext cx="1502464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/>
              <a:t>제목</a:t>
            </a:r>
            <a:endParaRPr lang="ko-KR" altLang="en-US" sz="800" dirty="0"/>
          </a:p>
        </p:txBody>
      </p:sp>
      <p:sp>
        <p:nvSpPr>
          <p:cNvPr id="152" name="타원 151"/>
          <p:cNvSpPr/>
          <p:nvPr/>
        </p:nvSpPr>
        <p:spPr>
          <a:xfrm>
            <a:off x="8565625" y="4965309"/>
            <a:ext cx="216978" cy="25010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5</a:t>
            </a:r>
            <a:endParaRPr lang="ko-KR" altLang="en-US" sz="800" b="1" dirty="0"/>
          </a:p>
        </p:txBody>
      </p:sp>
      <p:sp>
        <p:nvSpPr>
          <p:cNvPr id="153" name="타원 152"/>
          <p:cNvSpPr/>
          <p:nvPr/>
        </p:nvSpPr>
        <p:spPr>
          <a:xfrm>
            <a:off x="9147634" y="4994682"/>
            <a:ext cx="248898" cy="222063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0</a:t>
            </a:r>
            <a:endParaRPr lang="ko-KR" altLang="en-US" sz="800" b="1" dirty="0"/>
          </a:p>
        </p:txBody>
      </p:sp>
      <p:sp>
        <p:nvSpPr>
          <p:cNvPr id="154" name="모서리가 둥근 직사각형 153"/>
          <p:cNvSpPr/>
          <p:nvPr/>
        </p:nvSpPr>
        <p:spPr>
          <a:xfrm>
            <a:off x="8480871" y="4740420"/>
            <a:ext cx="1502464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 smtClean="0"/>
              <a:t>썸네일</a:t>
            </a:r>
            <a:r>
              <a:rPr lang="ko-KR" altLang="en-US" sz="800" dirty="0" smtClean="0"/>
              <a:t> 이미지</a:t>
            </a:r>
            <a:endParaRPr lang="ko-KR" altLang="en-US" sz="800" dirty="0"/>
          </a:p>
        </p:txBody>
      </p:sp>
      <p:pic>
        <p:nvPicPr>
          <p:cNvPr id="155" name="그림 154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8372101" y="5003856"/>
            <a:ext cx="187995" cy="193708"/>
          </a:xfrm>
          <a:prstGeom prst="rect">
            <a:avLst/>
          </a:prstGeom>
        </p:spPr>
      </p:pic>
      <p:pic>
        <p:nvPicPr>
          <p:cNvPr id="156" name="그림 155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8891506" y="5003242"/>
            <a:ext cx="277323" cy="219075"/>
          </a:xfrm>
          <a:prstGeom prst="rect">
            <a:avLst/>
          </a:prstGeom>
        </p:spPr>
      </p:pic>
      <p:sp>
        <p:nvSpPr>
          <p:cNvPr id="157" name="타원 156"/>
          <p:cNvSpPr/>
          <p:nvPr/>
        </p:nvSpPr>
        <p:spPr>
          <a:xfrm>
            <a:off x="9678009" y="4939839"/>
            <a:ext cx="435615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30</a:t>
            </a:r>
            <a:endParaRPr lang="ko-KR" altLang="en-US" sz="800" b="1" dirty="0"/>
          </a:p>
        </p:txBody>
      </p:sp>
      <p:pic>
        <p:nvPicPr>
          <p:cNvPr id="158" name="그림 157"/>
          <p:cNvPicPr>
            <a:picLocks noChangeAspect="1"/>
          </p:cNvPicPr>
          <p:nvPr/>
        </p:nvPicPr>
        <p:blipFill rotWithShape="1">
          <a:blip r:embed="rId25"/>
          <a:srcRect r="45924" b="14153"/>
          <a:stretch/>
        </p:blipFill>
        <p:spPr>
          <a:xfrm>
            <a:off x="9489664" y="4987837"/>
            <a:ext cx="264935" cy="179894"/>
          </a:xfrm>
          <a:prstGeom prst="rect">
            <a:avLst/>
          </a:prstGeom>
        </p:spPr>
      </p:pic>
      <p:pic>
        <p:nvPicPr>
          <p:cNvPr id="159" name="그림 158"/>
          <p:cNvPicPr>
            <a:picLocks noChangeAspect="1"/>
          </p:cNvPicPr>
          <p:nvPr/>
        </p:nvPicPr>
        <p:blipFill rotWithShape="1"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65"/>
          <a:stretch/>
        </p:blipFill>
        <p:spPr>
          <a:xfrm>
            <a:off x="10089715" y="4464609"/>
            <a:ext cx="1517586" cy="752918"/>
          </a:xfrm>
          <a:prstGeom prst="rect">
            <a:avLst/>
          </a:prstGeom>
        </p:spPr>
      </p:pic>
      <p:sp>
        <p:nvSpPr>
          <p:cNvPr id="160" name="모서리가 둥근 직사각형 159"/>
          <p:cNvSpPr/>
          <p:nvPr/>
        </p:nvSpPr>
        <p:spPr>
          <a:xfrm>
            <a:off x="10062532" y="5286466"/>
            <a:ext cx="1502464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/>
              <a:t>제목</a:t>
            </a:r>
            <a:endParaRPr lang="ko-KR" altLang="en-US" sz="800" dirty="0"/>
          </a:p>
        </p:txBody>
      </p:sp>
      <p:sp>
        <p:nvSpPr>
          <p:cNvPr id="161" name="타원 160"/>
          <p:cNvSpPr/>
          <p:nvPr/>
        </p:nvSpPr>
        <p:spPr>
          <a:xfrm>
            <a:off x="10185647" y="4953665"/>
            <a:ext cx="216978" cy="25010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5</a:t>
            </a:r>
            <a:endParaRPr lang="ko-KR" altLang="en-US" sz="800" b="1" dirty="0"/>
          </a:p>
        </p:txBody>
      </p:sp>
      <p:sp>
        <p:nvSpPr>
          <p:cNvPr id="162" name="타원 161"/>
          <p:cNvSpPr/>
          <p:nvPr/>
        </p:nvSpPr>
        <p:spPr>
          <a:xfrm>
            <a:off x="10767656" y="4983038"/>
            <a:ext cx="248898" cy="222063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0</a:t>
            </a:r>
            <a:endParaRPr lang="ko-KR" altLang="en-US" sz="800" b="1" dirty="0"/>
          </a:p>
        </p:txBody>
      </p:sp>
      <p:sp>
        <p:nvSpPr>
          <p:cNvPr id="163" name="모서리가 둥근 직사각형 162"/>
          <p:cNvSpPr/>
          <p:nvPr/>
        </p:nvSpPr>
        <p:spPr>
          <a:xfrm>
            <a:off x="10100893" y="4728776"/>
            <a:ext cx="1502464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 smtClean="0"/>
              <a:t>썸네일</a:t>
            </a:r>
            <a:r>
              <a:rPr lang="ko-KR" altLang="en-US" sz="800" dirty="0" smtClean="0"/>
              <a:t> 이미지</a:t>
            </a:r>
            <a:endParaRPr lang="ko-KR" altLang="en-US" sz="800" dirty="0"/>
          </a:p>
        </p:txBody>
      </p:sp>
      <p:pic>
        <p:nvPicPr>
          <p:cNvPr id="164" name="그림 163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9992123" y="4992212"/>
            <a:ext cx="187995" cy="193708"/>
          </a:xfrm>
          <a:prstGeom prst="rect">
            <a:avLst/>
          </a:prstGeom>
        </p:spPr>
      </p:pic>
      <p:pic>
        <p:nvPicPr>
          <p:cNvPr id="165" name="그림 164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10511528" y="4991598"/>
            <a:ext cx="277323" cy="219075"/>
          </a:xfrm>
          <a:prstGeom prst="rect">
            <a:avLst/>
          </a:prstGeom>
        </p:spPr>
      </p:pic>
      <p:sp>
        <p:nvSpPr>
          <p:cNvPr id="166" name="타원 165"/>
          <p:cNvSpPr/>
          <p:nvPr/>
        </p:nvSpPr>
        <p:spPr>
          <a:xfrm>
            <a:off x="11298031" y="4928195"/>
            <a:ext cx="435615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30</a:t>
            </a:r>
            <a:endParaRPr lang="ko-KR" altLang="en-US" sz="800" b="1" dirty="0"/>
          </a:p>
        </p:txBody>
      </p:sp>
      <p:pic>
        <p:nvPicPr>
          <p:cNvPr id="167" name="그림 166"/>
          <p:cNvPicPr>
            <a:picLocks noChangeAspect="1"/>
          </p:cNvPicPr>
          <p:nvPr/>
        </p:nvPicPr>
        <p:blipFill rotWithShape="1">
          <a:blip r:embed="rId25"/>
          <a:srcRect r="45924" b="14153"/>
          <a:stretch/>
        </p:blipFill>
        <p:spPr>
          <a:xfrm>
            <a:off x="11109686" y="4976193"/>
            <a:ext cx="264935" cy="179894"/>
          </a:xfrm>
          <a:prstGeom prst="rect">
            <a:avLst/>
          </a:prstGeom>
        </p:spPr>
      </p:pic>
      <p:sp>
        <p:nvSpPr>
          <p:cNvPr id="168" name="직사각형 167"/>
          <p:cNvSpPr/>
          <p:nvPr/>
        </p:nvSpPr>
        <p:spPr>
          <a:xfrm>
            <a:off x="6724022" y="3977161"/>
            <a:ext cx="5009624" cy="1619558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69" name="직선 화살표 연결선 168"/>
          <p:cNvCxnSpPr>
            <a:stCxn id="168" idx="1"/>
          </p:cNvCxnSpPr>
          <p:nvPr/>
        </p:nvCxnSpPr>
        <p:spPr>
          <a:xfrm flipH="1">
            <a:off x="6418849" y="4786940"/>
            <a:ext cx="305173" cy="809779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직사각형 169"/>
          <p:cNvSpPr/>
          <p:nvPr/>
        </p:nvSpPr>
        <p:spPr>
          <a:xfrm>
            <a:off x="5640438" y="5613132"/>
            <a:ext cx="123347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/>
              <a:t>About-me.html</a:t>
            </a:r>
            <a:endParaRPr lang="ko-KR" altLang="en-US" sz="1200" dirty="0"/>
          </a:p>
        </p:txBody>
      </p:sp>
      <p:sp>
        <p:nvSpPr>
          <p:cNvPr id="171" name="직사각형 170"/>
          <p:cNvSpPr/>
          <p:nvPr/>
        </p:nvSpPr>
        <p:spPr>
          <a:xfrm>
            <a:off x="6956209" y="2231932"/>
            <a:ext cx="4565093" cy="1540717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72" name="직선 화살표 연결선 171"/>
          <p:cNvCxnSpPr>
            <a:stCxn id="171" idx="1"/>
          </p:cNvCxnSpPr>
          <p:nvPr/>
        </p:nvCxnSpPr>
        <p:spPr>
          <a:xfrm flipH="1">
            <a:off x="6472492" y="3002291"/>
            <a:ext cx="483717" cy="609276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직사각형 172"/>
          <p:cNvSpPr/>
          <p:nvPr/>
        </p:nvSpPr>
        <p:spPr>
          <a:xfrm>
            <a:off x="5898363" y="3523018"/>
            <a:ext cx="96372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 smtClean="0"/>
              <a:t>About.html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036884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Browser"/>
          <p:cNvGrpSpPr/>
          <p:nvPr>
            <p:custDataLst>
              <p:tags r:id="rId1"/>
            </p:custDataLst>
          </p:nvPr>
        </p:nvGrpSpPr>
        <p:grpSpPr>
          <a:xfrm>
            <a:off x="453421" y="722878"/>
            <a:ext cx="7890480" cy="5887480"/>
            <a:chOff x="595684" y="1261241"/>
            <a:chExt cx="6668461" cy="4352545"/>
          </a:xfrm>
        </p:grpSpPr>
        <p:sp>
          <p:nvSpPr>
            <p:cNvPr id="4" name="Window Body"/>
            <p:cNvSpPr/>
            <p:nvPr>
              <p:custDataLst>
                <p:tags r:id="rId2"/>
              </p:custDataLst>
            </p:nvPr>
          </p:nvSpPr>
          <p:spPr>
            <a:xfrm>
              <a:off x="595684" y="1656751"/>
              <a:ext cx="6668461" cy="395703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" name="Title Bar"/>
            <p:cNvSpPr/>
            <p:nvPr>
              <p:custDataLst>
                <p:tags r:id="rId3"/>
              </p:custDataLst>
            </p:nvPr>
          </p:nvSpPr>
          <p:spPr>
            <a:xfrm>
              <a:off x="595685" y="1261241"/>
              <a:ext cx="6668460" cy="39705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title;</a:t>
              </a:r>
              <a:r>
                <a:rPr lang="ko-KR" alt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altLang="ko-KR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ver3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" name="Menu Button"/>
            <p:cNvSpPr>
              <a:spLocks noChangeAspect="1" noEditPoints="1"/>
            </p:cNvSpPr>
            <p:nvPr>
              <p:custDataLst>
                <p:tags r:id="rId4"/>
              </p:custDataLst>
            </p:nvPr>
          </p:nvSpPr>
          <p:spPr bwMode="auto">
            <a:xfrm>
              <a:off x="7063104" y="1488617"/>
              <a:ext cx="126114" cy="83327"/>
            </a:xfrm>
            <a:custGeom>
              <a:avLst/>
              <a:gdLst>
                <a:gd name="T0" fmla="*/ 0 w 415"/>
                <a:gd name="T1" fmla="*/ 309 h 309"/>
                <a:gd name="T2" fmla="*/ 415 w 415"/>
                <a:gd name="T3" fmla="*/ 309 h 309"/>
                <a:gd name="T4" fmla="*/ 0 w 415"/>
                <a:gd name="T5" fmla="*/ 155 h 309"/>
                <a:gd name="T6" fmla="*/ 415 w 415"/>
                <a:gd name="T7" fmla="*/ 155 h 309"/>
                <a:gd name="T8" fmla="*/ 0 w 415"/>
                <a:gd name="T9" fmla="*/ 0 h 309"/>
                <a:gd name="T10" fmla="*/ 415 w 415"/>
                <a:gd name="T11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5" h="309">
                  <a:moveTo>
                    <a:pt x="0" y="309"/>
                  </a:moveTo>
                  <a:lnTo>
                    <a:pt x="415" y="309"/>
                  </a:lnTo>
                  <a:moveTo>
                    <a:pt x="0" y="155"/>
                  </a:moveTo>
                  <a:lnTo>
                    <a:pt x="415" y="155"/>
                  </a:lnTo>
                  <a:moveTo>
                    <a:pt x="0" y="0"/>
                  </a:moveTo>
                  <a:lnTo>
                    <a:pt x="415" y="0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" name="Close Button"/>
            <p:cNvSpPr>
              <a:spLocks noEditPoints="1"/>
            </p:cNvSpPr>
            <p:nvPr>
              <p:custDataLst>
                <p:tags r:id="rId5"/>
              </p:custDataLst>
            </p:nvPr>
          </p:nvSpPr>
          <p:spPr bwMode="auto">
            <a:xfrm>
              <a:off x="7085922" y="1313913"/>
              <a:ext cx="83182" cy="70417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noFill/>
            <a:ln w="9525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Address Box"/>
            <p:cNvSpPr/>
            <p:nvPr>
              <p:custDataLst>
                <p:tags r:id="rId6"/>
              </p:custDataLst>
            </p:nvPr>
          </p:nvSpPr>
          <p:spPr>
            <a:xfrm>
              <a:off x="1358763" y="1442400"/>
              <a:ext cx="5629416" cy="175761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237744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noProof="1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www.cozyhouzz.co.kr</a:t>
              </a:r>
              <a:endParaRPr lang="en-US" sz="900" noProof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" name="Document Icon"/>
            <p:cNvSpPr>
              <a:spLocks noChangeAspect="1" noEditPoints="1"/>
            </p:cNvSpPr>
            <p:nvPr>
              <p:custDataLst>
                <p:tags r:id="rId7"/>
              </p:custDataLst>
            </p:nvPr>
          </p:nvSpPr>
          <p:spPr bwMode="auto">
            <a:xfrm>
              <a:off x="1423098" y="1480988"/>
              <a:ext cx="79156" cy="98584"/>
            </a:xfrm>
            <a:custGeom>
              <a:avLst/>
              <a:gdLst>
                <a:gd name="T0" fmla="*/ 153 w 260"/>
                <a:gd name="T1" fmla="*/ 7 h 367"/>
                <a:gd name="T2" fmla="*/ 153 w 260"/>
                <a:gd name="T3" fmla="*/ 108 h 367"/>
                <a:gd name="T4" fmla="*/ 253 w 260"/>
                <a:gd name="T5" fmla="*/ 108 h 367"/>
                <a:gd name="T6" fmla="*/ 0 w 260"/>
                <a:gd name="T7" fmla="*/ 0 h 367"/>
                <a:gd name="T8" fmla="*/ 0 w 260"/>
                <a:gd name="T9" fmla="*/ 367 h 367"/>
                <a:gd name="T10" fmla="*/ 260 w 260"/>
                <a:gd name="T11" fmla="*/ 367 h 367"/>
                <a:gd name="T12" fmla="*/ 260 w 260"/>
                <a:gd name="T13" fmla="*/ 100 h 367"/>
                <a:gd name="T14" fmla="*/ 161 w 260"/>
                <a:gd name="T15" fmla="*/ 1 h 367"/>
                <a:gd name="T16" fmla="*/ 0 w 260"/>
                <a:gd name="T17" fmla="*/ 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0" h="367">
                  <a:moveTo>
                    <a:pt x="153" y="7"/>
                  </a:moveTo>
                  <a:lnTo>
                    <a:pt x="153" y="108"/>
                  </a:lnTo>
                  <a:lnTo>
                    <a:pt x="253" y="108"/>
                  </a:lnTo>
                  <a:moveTo>
                    <a:pt x="0" y="0"/>
                  </a:moveTo>
                  <a:lnTo>
                    <a:pt x="0" y="367"/>
                  </a:lnTo>
                  <a:lnTo>
                    <a:pt x="260" y="367"/>
                  </a:lnTo>
                  <a:lnTo>
                    <a:pt x="260" y="100"/>
                  </a:lnTo>
                  <a:lnTo>
                    <a:pt x="161" y="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10" name="Navigation Buttons"/>
            <p:cNvGrpSpPr/>
            <p:nvPr/>
          </p:nvGrpSpPr>
          <p:grpSpPr>
            <a:xfrm>
              <a:off x="702096" y="1466318"/>
              <a:ext cx="542025" cy="127924"/>
              <a:chOff x="702096" y="1466318"/>
              <a:chExt cx="542025" cy="127924"/>
            </a:xfrm>
          </p:grpSpPr>
          <p:sp>
            <p:nvSpPr>
              <p:cNvPr id="11" name="Back Button"/>
              <p:cNvSpPr>
                <a:spLocks noChangeAspect="1" noEditPoints="1"/>
              </p:cNvSpPr>
              <p:nvPr>
                <p:custDataLst>
                  <p:tags r:id="rId8"/>
                </p:custDataLst>
              </p:nvPr>
            </p:nvSpPr>
            <p:spPr bwMode="auto">
              <a:xfrm>
                <a:off x="702096" y="1485683"/>
                <a:ext cx="128797" cy="89195"/>
              </a:xfrm>
              <a:custGeom>
                <a:avLst/>
                <a:gdLst>
                  <a:gd name="T0" fmla="*/ 159 w 423"/>
                  <a:gd name="T1" fmla="*/ 332 h 332"/>
                  <a:gd name="T2" fmla="*/ 0 w 423"/>
                  <a:gd name="T3" fmla="*/ 166 h 332"/>
                  <a:gd name="T4" fmla="*/ 159 w 423"/>
                  <a:gd name="T5" fmla="*/ 0 h 332"/>
                  <a:gd name="T6" fmla="*/ 15 w 423"/>
                  <a:gd name="T7" fmla="*/ 166 h 332"/>
                  <a:gd name="T8" fmla="*/ 423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159" y="332"/>
                    </a:moveTo>
                    <a:lnTo>
                      <a:pt x="0" y="166"/>
                    </a:lnTo>
                    <a:lnTo>
                      <a:pt x="159" y="0"/>
                    </a:lnTo>
                    <a:moveTo>
                      <a:pt x="15" y="166"/>
                    </a:moveTo>
                    <a:lnTo>
                      <a:pt x="423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2" name="Forward Button"/>
              <p:cNvSpPr>
                <a:spLocks noChangeAspect="1" noEditPoint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906027" y="1485683"/>
                <a:ext cx="128798" cy="89195"/>
              </a:xfrm>
              <a:custGeom>
                <a:avLst/>
                <a:gdLst>
                  <a:gd name="T0" fmla="*/ 265 w 423"/>
                  <a:gd name="T1" fmla="*/ 0 h 332"/>
                  <a:gd name="T2" fmla="*/ 423 w 423"/>
                  <a:gd name="T3" fmla="*/ 166 h 332"/>
                  <a:gd name="T4" fmla="*/ 265 w 423"/>
                  <a:gd name="T5" fmla="*/ 332 h 332"/>
                  <a:gd name="T6" fmla="*/ 408 w 423"/>
                  <a:gd name="T7" fmla="*/ 166 h 332"/>
                  <a:gd name="T8" fmla="*/ 0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265" y="0"/>
                    </a:moveTo>
                    <a:lnTo>
                      <a:pt x="423" y="166"/>
                    </a:lnTo>
                    <a:lnTo>
                      <a:pt x="265" y="332"/>
                    </a:lnTo>
                    <a:moveTo>
                      <a:pt x="408" y="166"/>
                    </a:moveTo>
                    <a:lnTo>
                      <a:pt x="0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" name="Reload Button"/>
              <p:cNvSpPr>
                <a:spLocks noChangeAspect="1" noEditPoint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1109957" y="1466318"/>
                <a:ext cx="134164" cy="127924"/>
              </a:xfrm>
              <a:custGeom>
                <a:avLst/>
                <a:gdLst>
                  <a:gd name="T0" fmla="*/ 441 w 441"/>
                  <a:gd name="T1" fmla="*/ 7 h 474"/>
                  <a:gd name="T2" fmla="*/ 441 w 441"/>
                  <a:gd name="T3" fmla="*/ 144 h 474"/>
                  <a:gd name="T4" fmla="*/ 296 w 441"/>
                  <a:gd name="T5" fmla="*/ 144 h 474"/>
                  <a:gd name="T6" fmla="*/ 438 w 441"/>
                  <a:gd name="T7" fmla="*/ 309 h 474"/>
                  <a:gd name="T8" fmla="*/ 166 w 441"/>
                  <a:gd name="T9" fmla="*/ 434 h 474"/>
                  <a:gd name="T10" fmla="*/ 41 w 441"/>
                  <a:gd name="T11" fmla="*/ 162 h 474"/>
                  <a:gd name="T12" fmla="*/ 313 w 441"/>
                  <a:gd name="T13" fmla="*/ 37 h 474"/>
                  <a:gd name="T14" fmla="*/ 428 w 441"/>
                  <a:gd name="T15" fmla="*/ 139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41" h="474">
                    <a:moveTo>
                      <a:pt x="441" y="7"/>
                    </a:moveTo>
                    <a:lnTo>
                      <a:pt x="441" y="144"/>
                    </a:lnTo>
                    <a:lnTo>
                      <a:pt x="296" y="144"/>
                    </a:lnTo>
                    <a:moveTo>
                      <a:pt x="438" y="309"/>
                    </a:moveTo>
                    <a:cubicBezTo>
                      <a:pt x="397" y="418"/>
                      <a:pt x="276" y="474"/>
                      <a:pt x="166" y="434"/>
                    </a:cubicBezTo>
                    <a:cubicBezTo>
                      <a:pt x="56" y="393"/>
                      <a:pt x="0" y="271"/>
                      <a:pt x="41" y="162"/>
                    </a:cubicBezTo>
                    <a:cubicBezTo>
                      <a:pt x="82" y="52"/>
                      <a:pt x="202" y="0"/>
                      <a:pt x="313" y="37"/>
                    </a:cubicBezTo>
                    <a:cubicBezTo>
                      <a:pt x="357" y="51"/>
                      <a:pt x="398" y="91"/>
                      <a:pt x="428" y="139"/>
                    </a:cubicBezTo>
                  </a:path>
                </a:pathLst>
              </a:custGeom>
              <a:noFill/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sp>
        <p:nvSpPr>
          <p:cNvPr id="25" name="Modal Dialog Overlay"/>
          <p:cNvSpPr>
            <a:spLocks/>
          </p:cNvSpPr>
          <p:nvPr/>
        </p:nvSpPr>
        <p:spPr bwMode="auto">
          <a:xfrm>
            <a:off x="2300341" y="1728336"/>
            <a:ext cx="3711389" cy="4398976"/>
          </a:xfrm>
          <a:prstGeom prst="rect">
            <a:avLst/>
          </a:prstGeom>
          <a:solidFill>
            <a:srgbClr val="808080">
              <a:alpha val="60000"/>
            </a:srgbClr>
          </a:solidFill>
          <a:ln w="6350" cap="flat" cmpd="sng" algn="ctr">
            <a:noFill/>
            <a:prstDash val="solid"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53420" y="326869"/>
            <a:ext cx="6781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아늑한 집 이용안내</a:t>
            </a:r>
            <a:r>
              <a:rPr lang="en-US" altLang="ko-KR" b="1" dirty="0" smtClean="0"/>
              <a:t>(2)  - </a:t>
            </a:r>
            <a:r>
              <a:rPr lang="ko-KR" altLang="en-US" b="1" dirty="0" smtClean="0"/>
              <a:t>디자이너 담당 </a:t>
            </a:r>
            <a:r>
              <a:rPr lang="en-US" altLang="ko-KR" b="1" dirty="0" smtClean="0"/>
              <a:t>+ </a:t>
            </a:r>
            <a:r>
              <a:rPr lang="ko-KR" altLang="en-US" b="1" dirty="0" smtClean="0"/>
              <a:t>개발담당</a:t>
            </a:r>
            <a:endParaRPr lang="ko-KR" altLang="en-US" b="1" dirty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7097" y="1531781"/>
            <a:ext cx="3437878" cy="3253556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7098" y="4837536"/>
            <a:ext cx="3437877" cy="1347133"/>
          </a:xfrm>
          <a:prstGeom prst="rect">
            <a:avLst/>
          </a:prstGeom>
        </p:spPr>
      </p:pic>
      <p:cxnSp>
        <p:nvCxnSpPr>
          <p:cNvPr id="17" name="직선 화살표 연결선 16"/>
          <p:cNvCxnSpPr/>
          <p:nvPr/>
        </p:nvCxnSpPr>
        <p:spPr>
          <a:xfrm flipV="1">
            <a:off x="4041319" y="326870"/>
            <a:ext cx="5533504" cy="16250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/>
          <p:cNvSpPr/>
          <p:nvPr/>
        </p:nvSpPr>
        <p:spPr>
          <a:xfrm>
            <a:off x="9502211" y="431495"/>
            <a:ext cx="222487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b="1" dirty="0" smtClean="0"/>
              <a:t>새로 구성해야 하는 페이지는 </a:t>
            </a:r>
            <a:endParaRPr lang="en-US" altLang="ko-KR" sz="1000" b="1" dirty="0" smtClean="0"/>
          </a:p>
          <a:p>
            <a:r>
              <a:rPr lang="en-US" altLang="ko-KR" sz="1000" b="1" dirty="0" smtClean="0"/>
              <a:t>Mainpage</a:t>
            </a:r>
            <a:r>
              <a:rPr lang="ko-KR" altLang="en-US" sz="1000" b="1" dirty="0" smtClean="0"/>
              <a:t>에서 </a:t>
            </a:r>
            <a:r>
              <a:rPr lang="ko-KR" altLang="en-US" sz="1000" b="1" dirty="0" err="1" smtClean="0"/>
              <a:t>라우팅</a:t>
            </a:r>
            <a:r>
              <a:rPr lang="ko-KR" altLang="en-US" sz="1000" b="1" dirty="0" smtClean="0"/>
              <a:t> 설정</a:t>
            </a:r>
            <a:endParaRPr lang="en-US" altLang="ko-KR" sz="1000" b="1" dirty="0"/>
          </a:p>
          <a:p>
            <a:r>
              <a:rPr lang="ko-KR" altLang="en-US" sz="1000" b="1" dirty="0" smtClean="0"/>
              <a:t>홈페이지 카테고리에 위치하고</a:t>
            </a:r>
            <a:endParaRPr lang="en-US" altLang="ko-KR" sz="1000" b="1" dirty="0" smtClean="0"/>
          </a:p>
          <a:p>
            <a:r>
              <a:rPr lang="ko-KR" altLang="en-US" sz="1000" b="1" dirty="0" smtClean="0"/>
              <a:t>기본적으로 디자인은 </a:t>
            </a:r>
            <a:r>
              <a:rPr lang="en-US" altLang="ko-KR" sz="1000" b="1" dirty="0" smtClean="0"/>
              <a:t>cs6</a:t>
            </a:r>
            <a:r>
              <a:rPr lang="ko-KR" altLang="en-US" sz="1000" b="1" dirty="0" smtClean="0"/>
              <a:t>로 제작하니 초기에는 공백페이지 생성</a:t>
            </a:r>
            <a:endParaRPr lang="en-US" altLang="ko-KR" sz="1000" b="1" dirty="0" smtClean="0"/>
          </a:p>
          <a:p>
            <a:r>
              <a:rPr lang="ko-KR" altLang="en-US" sz="1000" b="1" dirty="0" smtClean="0"/>
              <a:t> </a:t>
            </a:r>
            <a:endParaRPr lang="en-US" altLang="ko-KR" sz="1000" b="1" dirty="0" smtClean="0"/>
          </a:p>
        </p:txBody>
      </p:sp>
      <p:sp>
        <p:nvSpPr>
          <p:cNvPr id="21" name="직사각형 20"/>
          <p:cNvSpPr/>
          <p:nvPr/>
        </p:nvSpPr>
        <p:spPr>
          <a:xfrm>
            <a:off x="8716234" y="2918449"/>
            <a:ext cx="2224875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b="1" u="sng" dirty="0" smtClean="0"/>
              <a:t>나중에 </a:t>
            </a:r>
            <a:r>
              <a:rPr lang="en-US" altLang="ko-KR" sz="1000" b="1" u="sng" dirty="0" smtClean="0"/>
              <a:t>cozyhouzz </a:t>
            </a:r>
            <a:r>
              <a:rPr lang="ko-KR" altLang="en-US" sz="1000" b="1" u="sng" dirty="0" smtClean="0"/>
              <a:t>컨셉 설정하게 된다면 그때 페이지 레이아웃 조정</a:t>
            </a:r>
            <a:endParaRPr lang="en-US" altLang="ko-KR" sz="1000" b="1" u="sng" dirty="0" smtClean="0"/>
          </a:p>
          <a:p>
            <a:r>
              <a:rPr lang="en-US" altLang="ko-KR" sz="1000" b="1" u="sng" dirty="0" smtClean="0"/>
              <a:t>Services.html </a:t>
            </a:r>
            <a:r>
              <a:rPr lang="ko-KR" altLang="en-US" sz="1000" b="1" u="sng" dirty="0" smtClean="0"/>
              <a:t>참조</a:t>
            </a:r>
            <a:endParaRPr lang="en-US" altLang="ko-KR" sz="1000" b="1" u="sng" dirty="0" smtClean="0"/>
          </a:p>
        </p:txBody>
      </p:sp>
      <p:sp>
        <p:nvSpPr>
          <p:cNvPr id="22" name="모서리가 둥근 직사각형 21"/>
          <p:cNvSpPr/>
          <p:nvPr/>
        </p:nvSpPr>
        <p:spPr>
          <a:xfrm>
            <a:off x="552335" y="6184669"/>
            <a:ext cx="7679108" cy="32455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footer</a:t>
            </a:r>
            <a:endParaRPr lang="ko-KR" altLang="en-US" dirty="0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579332" y="1395810"/>
            <a:ext cx="7652111" cy="24797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header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29474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3420" y="326870"/>
            <a:ext cx="478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전체 컨설팅 정보 목록 조회</a:t>
            </a:r>
            <a:r>
              <a:rPr lang="en-US" altLang="ko-KR" b="1" dirty="0" smtClean="0"/>
              <a:t> (2)</a:t>
            </a:r>
            <a:endParaRPr lang="ko-KR" altLang="en-US" b="1" dirty="0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258" y="862384"/>
            <a:ext cx="10099435" cy="4649283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8241323" y="2579077"/>
            <a:ext cx="1078523" cy="22508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9957" y="4943475"/>
            <a:ext cx="1685925" cy="1914525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1296447" y="5355973"/>
            <a:ext cx="816407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&lt; </a:t>
            </a:r>
            <a:r>
              <a:rPr lang="ko-KR" altLang="en-US" b="1" dirty="0" smtClean="0"/>
              <a:t>참고사항 </a:t>
            </a:r>
            <a:r>
              <a:rPr lang="en-US" altLang="ko-KR" b="1" dirty="0" smtClean="0"/>
              <a:t>&gt;</a:t>
            </a:r>
          </a:p>
          <a:p>
            <a:pPr algn="ctr"/>
            <a:endParaRPr lang="en-US" altLang="ko-KR" b="1" dirty="0" smtClean="0"/>
          </a:p>
          <a:p>
            <a:r>
              <a:rPr lang="ko-KR" altLang="en-US" b="1" dirty="0" smtClean="0"/>
              <a:t>접수 현황 </a:t>
            </a:r>
            <a:r>
              <a:rPr lang="en-US" altLang="ko-KR" b="1" dirty="0" smtClean="0"/>
              <a:t>: </a:t>
            </a:r>
            <a:r>
              <a:rPr lang="en-US" altLang="ko-KR" b="1" dirty="0" err="1" smtClean="0"/>
              <a:t>consult_status</a:t>
            </a:r>
            <a:endParaRPr lang="en-US" altLang="ko-KR" b="1" dirty="0" smtClean="0"/>
          </a:p>
        </p:txBody>
      </p:sp>
    </p:spTree>
    <p:extLst>
      <p:ext uri="{BB962C8B-B14F-4D97-AF65-F5344CB8AC3E}">
        <p14:creationId xmlns:p14="http://schemas.microsoft.com/office/powerpoint/2010/main" val="2594556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3420" y="326870"/>
            <a:ext cx="478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컨설팅 정보 입력</a:t>
            </a:r>
            <a:r>
              <a:rPr lang="en-US" altLang="ko-KR" b="1" dirty="0" smtClean="0"/>
              <a:t> (2)</a:t>
            </a:r>
            <a:endParaRPr lang="ko-KR" altLang="en-US" b="1" dirty="0"/>
          </a:p>
        </p:txBody>
      </p:sp>
      <p:grpSp>
        <p:nvGrpSpPr>
          <p:cNvPr id="3" name="Browser"/>
          <p:cNvGrpSpPr/>
          <p:nvPr>
            <p:custDataLst>
              <p:tags r:id="rId1"/>
            </p:custDataLst>
          </p:nvPr>
        </p:nvGrpSpPr>
        <p:grpSpPr>
          <a:xfrm>
            <a:off x="453420" y="722878"/>
            <a:ext cx="5929795" cy="5887480"/>
            <a:chOff x="595684" y="1261241"/>
            <a:chExt cx="6668461" cy="4352545"/>
          </a:xfrm>
        </p:grpSpPr>
        <p:sp>
          <p:nvSpPr>
            <p:cNvPr id="4" name="Window Body"/>
            <p:cNvSpPr/>
            <p:nvPr>
              <p:custDataLst>
                <p:tags r:id="rId2"/>
              </p:custDataLst>
            </p:nvPr>
          </p:nvSpPr>
          <p:spPr>
            <a:xfrm>
              <a:off x="595684" y="1656751"/>
              <a:ext cx="6668461" cy="395703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" name="Title Bar"/>
            <p:cNvSpPr/>
            <p:nvPr>
              <p:custDataLst>
                <p:tags r:id="rId3"/>
              </p:custDataLst>
            </p:nvPr>
          </p:nvSpPr>
          <p:spPr>
            <a:xfrm>
              <a:off x="595684" y="1261241"/>
              <a:ext cx="6668460" cy="39705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title;</a:t>
              </a:r>
              <a:r>
                <a:rPr lang="ko-KR" alt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altLang="ko-KR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ver3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" name="Menu Button"/>
            <p:cNvSpPr>
              <a:spLocks noChangeAspect="1" noEditPoints="1"/>
            </p:cNvSpPr>
            <p:nvPr>
              <p:custDataLst>
                <p:tags r:id="rId4"/>
              </p:custDataLst>
            </p:nvPr>
          </p:nvSpPr>
          <p:spPr bwMode="auto">
            <a:xfrm>
              <a:off x="6996630" y="1488617"/>
              <a:ext cx="167814" cy="83327"/>
            </a:xfrm>
            <a:custGeom>
              <a:avLst/>
              <a:gdLst>
                <a:gd name="T0" fmla="*/ 0 w 415"/>
                <a:gd name="T1" fmla="*/ 309 h 309"/>
                <a:gd name="T2" fmla="*/ 415 w 415"/>
                <a:gd name="T3" fmla="*/ 309 h 309"/>
                <a:gd name="T4" fmla="*/ 0 w 415"/>
                <a:gd name="T5" fmla="*/ 155 h 309"/>
                <a:gd name="T6" fmla="*/ 415 w 415"/>
                <a:gd name="T7" fmla="*/ 155 h 309"/>
                <a:gd name="T8" fmla="*/ 0 w 415"/>
                <a:gd name="T9" fmla="*/ 0 h 309"/>
                <a:gd name="T10" fmla="*/ 415 w 415"/>
                <a:gd name="T11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5" h="309">
                  <a:moveTo>
                    <a:pt x="0" y="309"/>
                  </a:moveTo>
                  <a:lnTo>
                    <a:pt x="415" y="309"/>
                  </a:lnTo>
                  <a:moveTo>
                    <a:pt x="0" y="155"/>
                  </a:moveTo>
                  <a:lnTo>
                    <a:pt x="415" y="155"/>
                  </a:lnTo>
                  <a:moveTo>
                    <a:pt x="0" y="0"/>
                  </a:moveTo>
                  <a:lnTo>
                    <a:pt x="415" y="0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" name="Close Button"/>
            <p:cNvSpPr>
              <a:spLocks noEditPoints="1"/>
            </p:cNvSpPr>
            <p:nvPr>
              <p:custDataLst>
                <p:tags r:id="rId5"/>
              </p:custDataLst>
            </p:nvPr>
          </p:nvSpPr>
          <p:spPr bwMode="auto">
            <a:xfrm>
              <a:off x="7026993" y="1313913"/>
              <a:ext cx="110686" cy="70417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noFill/>
            <a:ln w="9525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Address Box"/>
            <p:cNvSpPr/>
            <p:nvPr>
              <p:custDataLst>
                <p:tags r:id="rId6"/>
              </p:custDataLst>
            </p:nvPr>
          </p:nvSpPr>
          <p:spPr>
            <a:xfrm>
              <a:off x="1611075" y="1442400"/>
              <a:ext cx="5285854" cy="175761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237744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noProof="1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www.cozyhouzz.co.kr</a:t>
              </a:r>
              <a:endParaRPr lang="en-US" sz="900" noProof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" name="Document Icon"/>
            <p:cNvSpPr>
              <a:spLocks noChangeAspect="1" noEditPoints="1"/>
            </p:cNvSpPr>
            <p:nvPr>
              <p:custDataLst>
                <p:tags r:id="rId7"/>
              </p:custDataLst>
            </p:nvPr>
          </p:nvSpPr>
          <p:spPr bwMode="auto">
            <a:xfrm>
              <a:off x="1696682" y="1480988"/>
              <a:ext cx="105329" cy="98584"/>
            </a:xfrm>
            <a:custGeom>
              <a:avLst/>
              <a:gdLst>
                <a:gd name="T0" fmla="*/ 153 w 260"/>
                <a:gd name="T1" fmla="*/ 7 h 367"/>
                <a:gd name="T2" fmla="*/ 153 w 260"/>
                <a:gd name="T3" fmla="*/ 108 h 367"/>
                <a:gd name="T4" fmla="*/ 253 w 260"/>
                <a:gd name="T5" fmla="*/ 108 h 367"/>
                <a:gd name="T6" fmla="*/ 0 w 260"/>
                <a:gd name="T7" fmla="*/ 0 h 367"/>
                <a:gd name="T8" fmla="*/ 0 w 260"/>
                <a:gd name="T9" fmla="*/ 367 h 367"/>
                <a:gd name="T10" fmla="*/ 260 w 260"/>
                <a:gd name="T11" fmla="*/ 367 h 367"/>
                <a:gd name="T12" fmla="*/ 260 w 260"/>
                <a:gd name="T13" fmla="*/ 100 h 367"/>
                <a:gd name="T14" fmla="*/ 161 w 260"/>
                <a:gd name="T15" fmla="*/ 1 h 367"/>
                <a:gd name="T16" fmla="*/ 0 w 260"/>
                <a:gd name="T17" fmla="*/ 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0" h="367">
                  <a:moveTo>
                    <a:pt x="153" y="7"/>
                  </a:moveTo>
                  <a:lnTo>
                    <a:pt x="153" y="108"/>
                  </a:lnTo>
                  <a:lnTo>
                    <a:pt x="253" y="108"/>
                  </a:lnTo>
                  <a:moveTo>
                    <a:pt x="0" y="0"/>
                  </a:moveTo>
                  <a:lnTo>
                    <a:pt x="0" y="367"/>
                  </a:lnTo>
                  <a:lnTo>
                    <a:pt x="260" y="367"/>
                  </a:lnTo>
                  <a:lnTo>
                    <a:pt x="260" y="100"/>
                  </a:lnTo>
                  <a:lnTo>
                    <a:pt x="161" y="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10" name="Navigation Buttons"/>
            <p:cNvGrpSpPr/>
            <p:nvPr/>
          </p:nvGrpSpPr>
          <p:grpSpPr>
            <a:xfrm>
              <a:off x="737281" y="1466318"/>
              <a:ext cx="721245" cy="127924"/>
              <a:chOff x="737281" y="1466318"/>
              <a:chExt cx="721245" cy="127924"/>
            </a:xfrm>
          </p:grpSpPr>
          <p:sp>
            <p:nvSpPr>
              <p:cNvPr id="11" name="Back Button"/>
              <p:cNvSpPr>
                <a:spLocks noChangeAspect="1" noEditPoints="1"/>
              </p:cNvSpPr>
              <p:nvPr>
                <p:custDataLst>
                  <p:tags r:id="rId8"/>
                </p:custDataLst>
              </p:nvPr>
            </p:nvSpPr>
            <p:spPr bwMode="auto">
              <a:xfrm>
                <a:off x="737281" y="1485683"/>
                <a:ext cx="171383" cy="89195"/>
              </a:xfrm>
              <a:custGeom>
                <a:avLst/>
                <a:gdLst>
                  <a:gd name="T0" fmla="*/ 159 w 423"/>
                  <a:gd name="T1" fmla="*/ 332 h 332"/>
                  <a:gd name="T2" fmla="*/ 0 w 423"/>
                  <a:gd name="T3" fmla="*/ 166 h 332"/>
                  <a:gd name="T4" fmla="*/ 159 w 423"/>
                  <a:gd name="T5" fmla="*/ 0 h 332"/>
                  <a:gd name="T6" fmla="*/ 15 w 423"/>
                  <a:gd name="T7" fmla="*/ 166 h 332"/>
                  <a:gd name="T8" fmla="*/ 423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159" y="332"/>
                    </a:moveTo>
                    <a:lnTo>
                      <a:pt x="0" y="166"/>
                    </a:lnTo>
                    <a:lnTo>
                      <a:pt x="159" y="0"/>
                    </a:lnTo>
                    <a:moveTo>
                      <a:pt x="15" y="166"/>
                    </a:moveTo>
                    <a:lnTo>
                      <a:pt x="423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2" name="Forward Button"/>
              <p:cNvSpPr>
                <a:spLocks noChangeAspect="1" noEditPoint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1008642" y="1485683"/>
                <a:ext cx="171385" cy="89195"/>
              </a:xfrm>
              <a:custGeom>
                <a:avLst/>
                <a:gdLst>
                  <a:gd name="T0" fmla="*/ 265 w 423"/>
                  <a:gd name="T1" fmla="*/ 0 h 332"/>
                  <a:gd name="T2" fmla="*/ 423 w 423"/>
                  <a:gd name="T3" fmla="*/ 166 h 332"/>
                  <a:gd name="T4" fmla="*/ 265 w 423"/>
                  <a:gd name="T5" fmla="*/ 332 h 332"/>
                  <a:gd name="T6" fmla="*/ 408 w 423"/>
                  <a:gd name="T7" fmla="*/ 166 h 332"/>
                  <a:gd name="T8" fmla="*/ 0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265" y="0"/>
                    </a:moveTo>
                    <a:lnTo>
                      <a:pt x="423" y="166"/>
                    </a:lnTo>
                    <a:lnTo>
                      <a:pt x="265" y="332"/>
                    </a:lnTo>
                    <a:moveTo>
                      <a:pt x="408" y="166"/>
                    </a:moveTo>
                    <a:lnTo>
                      <a:pt x="0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" name="Reload Button"/>
              <p:cNvSpPr>
                <a:spLocks noChangeAspect="1" noEditPoint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1280001" y="1466318"/>
                <a:ext cx="178525" cy="127924"/>
              </a:xfrm>
              <a:custGeom>
                <a:avLst/>
                <a:gdLst>
                  <a:gd name="T0" fmla="*/ 441 w 441"/>
                  <a:gd name="T1" fmla="*/ 7 h 474"/>
                  <a:gd name="T2" fmla="*/ 441 w 441"/>
                  <a:gd name="T3" fmla="*/ 144 h 474"/>
                  <a:gd name="T4" fmla="*/ 296 w 441"/>
                  <a:gd name="T5" fmla="*/ 144 h 474"/>
                  <a:gd name="T6" fmla="*/ 438 w 441"/>
                  <a:gd name="T7" fmla="*/ 309 h 474"/>
                  <a:gd name="T8" fmla="*/ 166 w 441"/>
                  <a:gd name="T9" fmla="*/ 434 h 474"/>
                  <a:gd name="T10" fmla="*/ 41 w 441"/>
                  <a:gd name="T11" fmla="*/ 162 h 474"/>
                  <a:gd name="T12" fmla="*/ 313 w 441"/>
                  <a:gd name="T13" fmla="*/ 37 h 474"/>
                  <a:gd name="T14" fmla="*/ 428 w 441"/>
                  <a:gd name="T15" fmla="*/ 139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41" h="474">
                    <a:moveTo>
                      <a:pt x="441" y="7"/>
                    </a:moveTo>
                    <a:lnTo>
                      <a:pt x="441" y="144"/>
                    </a:lnTo>
                    <a:lnTo>
                      <a:pt x="296" y="144"/>
                    </a:lnTo>
                    <a:moveTo>
                      <a:pt x="438" y="309"/>
                    </a:moveTo>
                    <a:cubicBezTo>
                      <a:pt x="397" y="418"/>
                      <a:pt x="276" y="474"/>
                      <a:pt x="166" y="434"/>
                    </a:cubicBezTo>
                    <a:cubicBezTo>
                      <a:pt x="56" y="393"/>
                      <a:pt x="0" y="271"/>
                      <a:pt x="41" y="162"/>
                    </a:cubicBezTo>
                    <a:cubicBezTo>
                      <a:pt x="82" y="52"/>
                      <a:pt x="202" y="0"/>
                      <a:pt x="313" y="37"/>
                    </a:cubicBezTo>
                    <a:cubicBezTo>
                      <a:pt x="357" y="51"/>
                      <a:pt x="398" y="91"/>
                      <a:pt x="428" y="139"/>
                    </a:cubicBezTo>
                  </a:path>
                </a:pathLst>
              </a:custGeom>
              <a:noFill/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sp>
        <p:nvSpPr>
          <p:cNvPr id="16" name="모서리가 둥근 직사각형 15"/>
          <p:cNvSpPr/>
          <p:nvPr/>
        </p:nvSpPr>
        <p:spPr>
          <a:xfrm>
            <a:off x="579332" y="1395810"/>
            <a:ext cx="5566001" cy="2823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header</a:t>
            </a:r>
            <a:endParaRPr lang="ko-KR" altLang="en-US" dirty="0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552335" y="6184670"/>
            <a:ext cx="5619997" cy="2992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footer</a:t>
            </a:r>
            <a:endParaRPr lang="ko-KR" altLang="en-US" dirty="0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986838" y="2375575"/>
            <a:ext cx="2447925" cy="5781675"/>
          </a:xfrm>
          <a:prstGeom prst="rect">
            <a:avLst/>
          </a:prstGeom>
        </p:spPr>
      </p:pic>
      <p:grpSp>
        <p:nvGrpSpPr>
          <p:cNvPr id="31" name="그룹 30"/>
          <p:cNvGrpSpPr/>
          <p:nvPr/>
        </p:nvGrpSpPr>
        <p:grpSpPr>
          <a:xfrm>
            <a:off x="1141310" y="1813994"/>
            <a:ext cx="4461572" cy="3594668"/>
            <a:chOff x="1141310" y="1813994"/>
            <a:chExt cx="4461572" cy="3594668"/>
          </a:xfrm>
        </p:grpSpPr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1310" y="1813994"/>
              <a:ext cx="4461572" cy="3594668"/>
            </a:xfrm>
            <a:prstGeom prst="rect">
              <a:avLst/>
            </a:prstGeom>
          </p:spPr>
        </p:pic>
        <p:sp>
          <p:nvSpPr>
            <p:cNvPr id="22" name="직사각형 21"/>
            <p:cNvSpPr/>
            <p:nvPr/>
          </p:nvSpPr>
          <p:spPr>
            <a:xfrm>
              <a:off x="3418317" y="3200400"/>
              <a:ext cx="1819298" cy="4109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1479291" y="3611328"/>
              <a:ext cx="3758324" cy="4109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chemeClr val="tx1"/>
                  </a:solidFill>
                </a:rPr>
                <a:t>상담 내용</a:t>
              </a:r>
              <a:r>
                <a:rPr lang="en-US" altLang="ko-KR" dirty="0" smtClean="0">
                  <a:solidFill>
                    <a:schemeClr val="tx1"/>
                  </a:solidFill>
                </a:rPr>
                <a:t>(content)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1539155" y="3927538"/>
              <a:ext cx="3758324" cy="4109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1539155" y="4433184"/>
              <a:ext cx="3758324" cy="4109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1479291" y="4855485"/>
              <a:ext cx="3758324" cy="4109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3358453" y="2789472"/>
              <a:ext cx="1764532" cy="4109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8" name="직사각형 27"/>
          <p:cNvSpPr/>
          <p:nvPr/>
        </p:nvSpPr>
        <p:spPr>
          <a:xfrm>
            <a:off x="6776475" y="419196"/>
            <a:ext cx="5093139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&lt; </a:t>
            </a:r>
            <a:r>
              <a:rPr lang="ko-KR" altLang="en-US" b="1" dirty="0" smtClean="0"/>
              <a:t>참고사항 </a:t>
            </a:r>
            <a:r>
              <a:rPr lang="en-US" altLang="ko-KR" b="1" dirty="0" smtClean="0"/>
              <a:t>&gt;</a:t>
            </a:r>
          </a:p>
          <a:p>
            <a:pPr algn="ctr"/>
            <a:endParaRPr lang="en-US" altLang="ko-KR" b="1" dirty="0" smtClean="0"/>
          </a:p>
          <a:p>
            <a:pPr marL="285750" indent="-285750">
              <a:buFontTx/>
              <a:buChar char="-"/>
            </a:pPr>
            <a:r>
              <a:rPr lang="ko-KR" altLang="en-US" b="1" dirty="0" smtClean="0"/>
              <a:t>아직 정해지지 않았기 때문에</a:t>
            </a:r>
            <a:r>
              <a:rPr lang="en-US" altLang="ko-KR" b="1" dirty="0"/>
              <a:t> </a:t>
            </a:r>
            <a:r>
              <a:rPr lang="ko-KR" altLang="en-US" b="1" dirty="0" smtClean="0"/>
              <a:t>일단 </a:t>
            </a:r>
            <a:r>
              <a:rPr lang="en-US" altLang="ko-KR" b="1" dirty="0" smtClean="0"/>
              <a:t>text</a:t>
            </a:r>
            <a:r>
              <a:rPr lang="ko-KR" altLang="en-US" b="1" dirty="0" smtClean="0"/>
              <a:t>만 입력한다</a:t>
            </a:r>
            <a:r>
              <a:rPr lang="en-US" altLang="ko-KR" b="1" dirty="0" smtClean="0"/>
              <a:t>.</a:t>
            </a:r>
          </a:p>
          <a:p>
            <a:pPr marL="285750" indent="-285750">
              <a:buFontTx/>
              <a:buChar char="-"/>
            </a:pPr>
            <a:endParaRPr lang="en-US" altLang="ko-KR" b="1" dirty="0"/>
          </a:p>
          <a:p>
            <a:pPr marL="285750" indent="-285750">
              <a:buFontTx/>
              <a:buChar char="-"/>
            </a:pPr>
            <a:r>
              <a:rPr lang="ko-KR" altLang="en-US" b="1" dirty="0" err="1" smtClean="0"/>
              <a:t>취소시</a:t>
            </a:r>
            <a:r>
              <a:rPr lang="ko-KR" altLang="en-US" b="1" dirty="0" smtClean="0"/>
              <a:t> 입력 정보가 삭제된다는 안내표시</a:t>
            </a:r>
            <a:r>
              <a:rPr lang="en-US" altLang="ko-KR" b="1" dirty="0" smtClean="0"/>
              <a:t>(alert)</a:t>
            </a:r>
            <a:r>
              <a:rPr lang="ko-KR" altLang="en-US" b="1" dirty="0" smtClean="0"/>
              <a:t>를 한다</a:t>
            </a:r>
            <a:r>
              <a:rPr lang="en-US" altLang="ko-KR" b="1" dirty="0" smtClean="0"/>
              <a:t>.</a:t>
            </a:r>
          </a:p>
        </p:txBody>
      </p:sp>
      <p:sp>
        <p:nvSpPr>
          <p:cNvPr id="29" name="모서리가 둥근 직사각형 28"/>
          <p:cNvSpPr/>
          <p:nvPr/>
        </p:nvSpPr>
        <p:spPr>
          <a:xfrm>
            <a:off x="1805355" y="5660565"/>
            <a:ext cx="1401848" cy="26511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입력 완료</a:t>
            </a:r>
            <a:endParaRPr lang="ko-KR" altLang="en-US" dirty="0"/>
          </a:p>
        </p:txBody>
      </p:sp>
      <p:sp>
        <p:nvSpPr>
          <p:cNvPr id="30" name="모서리가 둥근 직사각형 29"/>
          <p:cNvSpPr/>
          <p:nvPr/>
        </p:nvSpPr>
        <p:spPr>
          <a:xfrm>
            <a:off x="3344957" y="5671457"/>
            <a:ext cx="855785" cy="26768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취소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10306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3419" y="331097"/>
            <a:ext cx="478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내 컨설팅 정보 수정</a:t>
            </a:r>
            <a:r>
              <a:rPr lang="en-US" altLang="ko-KR" b="1" dirty="0" smtClean="0"/>
              <a:t>(Web)(2)</a:t>
            </a:r>
            <a:endParaRPr lang="ko-KR" altLang="en-US" b="1" dirty="0"/>
          </a:p>
        </p:txBody>
      </p:sp>
      <p:grpSp>
        <p:nvGrpSpPr>
          <p:cNvPr id="3" name="Browser"/>
          <p:cNvGrpSpPr/>
          <p:nvPr>
            <p:custDataLst>
              <p:tags r:id="rId1"/>
            </p:custDataLst>
          </p:nvPr>
        </p:nvGrpSpPr>
        <p:grpSpPr>
          <a:xfrm>
            <a:off x="453420" y="722878"/>
            <a:ext cx="5929795" cy="5887480"/>
            <a:chOff x="595684" y="1261241"/>
            <a:chExt cx="6668461" cy="4352545"/>
          </a:xfrm>
        </p:grpSpPr>
        <p:sp>
          <p:nvSpPr>
            <p:cNvPr id="4" name="Window Body"/>
            <p:cNvSpPr/>
            <p:nvPr>
              <p:custDataLst>
                <p:tags r:id="rId2"/>
              </p:custDataLst>
            </p:nvPr>
          </p:nvSpPr>
          <p:spPr>
            <a:xfrm>
              <a:off x="595684" y="1656751"/>
              <a:ext cx="6668461" cy="395703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" name="Title Bar"/>
            <p:cNvSpPr/>
            <p:nvPr>
              <p:custDataLst>
                <p:tags r:id="rId3"/>
              </p:custDataLst>
            </p:nvPr>
          </p:nvSpPr>
          <p:spPr>
            <a:xfrm>
              <a:off x="595684" y="1261241"/>
              <a:ext cx="6668460" cy="39705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title;</a:t>
              </a:r>
              <a:r>
                <a:rPr lang="ko-KR" alt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altLang="ko-KR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ver3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" name="Menu Button"/>
            <p:cNvSpPr>
              <a:spLocks noChangeAspect="1" noEditPoints="1"/>
            </p:cNvSpPr>
            <p:nvPr>
              <p:custDataLst>
                <p:tags r:id="rId4"/>
              </p:custDataLst>
            </p:nvPr>
          </p:nvSpPr>
          <p:spPr bwMode="auto">
            <a:xfrm>
              <a:off x="6996630" y="1488617"/>
              <a:ext cx="167814" cy="83327"/>
            </a:xfrm>
            <a:custGeom>
              <a:avLst/>
              <a:gdLst>
                <a:gd name="T0" fmla="*/ 0 w 415"/>
                <a:gd name="T1" fmla="*/ 309 h 309"/>
                <a:gd name="T2" fmla="*/ 415 w 415"/>
                <a:gd name="T3" fmla="*/ 309 h 309"/>
                <a:gd name="T4" fmla="*/ 0 w 415"/>
                <a:gd name="T5" fmla="*/ 155 h 309"/>
                <a:gd name="T6" fmla="*/ 415 w 415"/>
                <a:gd name="T7" fmla="*/ 155 h 309"/>
                <a:gd name="T8" fmla="*/ 0 w 415"/>
                <a:gd name="T9" fmla="*/ 0 h 309"/>
                <a:gd name="T10" fmla="*/ 415 w 415"/>
                <a:gd name="T11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5" h="309">
                  <a:moveTo>
                    <a:pt x="0" y="309"/>
                  </a:moveTo>
                  <a:lnTo>
                    <a:pt x="415" y="309"/>
                  </a:lnTo>
                  <a:moveTo>
                    <a:pt x="0" y="155"/>
                  </a:moveTo>
                  <a:lnTo>
                    <a:pt x="415" y="155"/>
                  </a:lnTo>
                  <a:moveTo>
                    <a:pt x="0" y="0"/>
                  </a:moveTo>
                  <a:lnTo>
                    <a:pt x="415" y="0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" name="Close Button"/>
            <p:cNvSpPr>
              <a:spLocks noEditPoints="1"/>
            </p:cNvSpPr>
            <p:nvPr>
              <p:custDataLst>
                <p:tags r:id="rId5"/>
              </p:custDataLst>
            </p:nvPr>
          </p:nvSpPr>
          <p:spPr bwMode="auto">
            <a:xfrm>
              <a:off x="7026993" y="1313913"/>
              <a:ext cx="110686" cy="70417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noFill/>
            <a:ln w="9525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Address Box"/>
            <p:cNvSpPr/>
            <p:nvPr>
              <p:custDataLst>
                <p:tags r:id="rId6"/>
              </p:custDataLst>
            </p:nvPr>
          </p:nvSpPr>
          <p:spPr>
            <a:xfrm>
              <a:off x="1611075" y="1442400"/>
              <a:ext cx="5285854" cy="175761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237744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noProof="1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www.cozyhouzz.co.kr</a:t>
              </a:r>
              <a:endParaRPr lang="en-US" sz="900" noProof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" name="Document Icon"/>
            <p:cNvSpPr>
              <a:spLocks noChangeAspect="1" noEditPoints="1"/>
            </p:cNvSpPr>
            <p:nvPr>
              <p:custDataLst>
                <p:tags r:id="rId7"/>
              </p:custDataLst>
            </p:nvPr>
          </p:nvSpPr>
          <p:spPr bwMode="auto">
            <a:xfrm>
              <a:off x="1696682" y="1480988"/>
              <a:ext cx="105329" cy="98584"/>
            </a:xfrm>
            <a:custGeom>
              <a:avLst/>
              <a:gdLst>
                <a:gd name="T0" fmla="*/ 153 w 260"/>
                <a:gd name="T1" fmla="*/ 7 h 367"/>
                <a:gd name="T2" fmla="*/ 153 w 260"/>
                <a:gd name="T3" fmla="*/ 108 h 367"/>
                <a:gd name="T4" fmla="*/ 253 w 260"/>
                <a:gd name="T5" fmla="*/ 108 h 367"/>
                <a:gd name="T6" fmla="*/ 0 w 260"/>
                <a:gd name="T7" fmla="*/ 0 h 367"/>
                <a:gd name="T8" fmla="*/ 0 w 260"/>
                <a:gd name="T9" fmla="*/ 367 h 367"/>
                <a:gd name="T10" fmla="*/ 260 w 260"/>
                <a:gd name="T11" fmla="*/ 367 h 367"/>
                <a:gd name="T12" fmla="*/ 260 w 260"/>
                <a:gd name="T13" fmla="*/ 100 h 367"/>
                <a:gd name="T14" fmla="*/ 161 w 260"/>
                <a:gd name="T15" fmla="*/ 1 h 367"/>
                <a:gd name="T16" fmla="*/ 0 w 260"/>
                <a:gd name="T17" fmla="*/ 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0" h="367">
                  <a:moveTo>
                    <a:pt x="153" y="7"/>
                  </a:moveTo>
                  <a:lnTo>
                    <a:pt x="153" y="108"/>
                  </a:lnTo>
                  <a:lnTo>
                    <a:pt x="253" y="108"/>
                  </a:lnTo>
                  <a:moveTo>
                    <a:pt x="0" y="0"/>
                  </a:moveTo>
                  <a:lnTo>
                    <a:pt x="0" y="367"/>
                  </a:lnTo>
                  <a:lnTo>
                    <a:pt x="260" y="367"/>
                  </a:lnTo>
                  <a:lnTo>
                    <a:pt x="260" y="100"/>
                  </a:lnTo>
                  <a:lnTo>
                    <a:pt x="161" y="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10" name="Navigation Buttons"/>
            <p:cNvGrpSpPr/>
            <p:nvPr/>
          </p:nvGrpSpPr>
          <p:grpSpPr>
            <a:xfrm>
              <a:off x="737281" y="1466318"/>
              <a:ext cx="721245" cy="127924"/>
              <a:chOff x="737281" y="1466318"/>
              <a:chExt cx="721245" cy="127924"/>
            </a:xfrm>
          </p:grpSpPr>
          <p:sp>
            <p:nvSpPr>
              <p:cNvPr id="11" name="Back Button"/>
              <p:cNvSpPr>
                <a:spLocks noChangeAspect="1" noEditPoints="1"/>
              </p:cNvSpPr>
              <p:nvPr>
                <p:custDataLst>
                  <p:tags r:id="rId8"/>
                </p:custDataLst>
              </p:nvPr>
            </p:nvSpPr>
            <p:spPr bwMode="auto">
              <a:xfrm>
                <a:off x="737281" y="1485683"/>
                <a:ext cx="171383" cy="89195"/>
              </a:xfrm>
              <a:custGeom>
                <a:avLst/>
                <a:gdLst>
                  <a:gd name="T0" fmla="*/ 159 w 423"/>
                  <a:gd name="T1" fmla="*/ 332 h 332"/>
                  <a:gd name="T2" fmla="*/ 0 w 423"/>
                  <a:gd name="T3" fmla="*/ 166 h 332"/>
                  <a:gd name="T4" fmla="*/ 159 w 423"/>
                  <a:gd name="T5" fmla="*/ 0 h 332"/>
                  <a:gd name="T6" fmla="*/ 15 w 423"/>
                  <a:gd name="T7" fmla="*/ 166 h 332"/>
                  <a:gd name="T8" fmla="*/ 423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159" y="332"/>
                    </a:moveTo>
                    <a:lnTo>
                      <a:pt x="0" y="166"/>
                    </a:lnTo>
                    <a:lnTo>
                      <a:pt x="159" y="0"/>
                    </a:lnTo>
                    <a:moveTo>
                      <a:pt x="15" y="166"/>
                    </a:moveTo>
                    <a:lnTo>
                      <a:pt x="423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2" name="Forward Button"/>
              <p:cNvSpPr>
                <a:spLocks noChangeAspect="1" noEditPoint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1008642" y="1485683"/>
                <a:ext cx="171385" cy="89195"/>
              </a:xfrm>
              <a:custGeom>
                <a:avLst/>
                <a:gdLst>
                  <a:gd name="T0" fmla="*/ 265 w 423"/>
                  <a:gd name="T1" fmla="*/ 0 h 332"/>
                  <a:gd name="T2" fmla="*/ 423 w 423"/>
                  <a:gd name="T3" fmla="*/ 166 h 332"/>
                  <a:gd name="T4" fmla="*/ 265 w 423"/>
                  <a:gd name="T5" fmla="*/ 332 h 332"/>
                  <a:gd name="T6" fmla="*/ 408 w 423"/>
                  <a:gd name="T7" fmla="*/ 166 h 332"/>
                  <a:gd name="T8" fmla="*/ 0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265" y="0"/>
                    </a:moveTo>
                    <a:lnTo>
                      <a:pt x="423" y="166"/>
                    </a:lnTo>
                    <a:lnTo>
                      <a:pt x="265" y="332"/>
                    </a:lnTo>
                    <a:moveTo>
                      <a:pt x="408" y="166"/>
                    </a:moveTo>
                    <a:lnTo>
                      <a:pt x="0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" name="Reload Button"/>
              <p:cNvSpPr>
                <a:spLocks noChangeAspect="1" noEditPoint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1280001" y="1466318"/>
                <a:ext cx="178525" cy="127924"/>
              </a:xfrm>
              <a:custGeom>
                <a:avLst/>
                <a:gdLst>
                  <a:gd name="T0" fmla="*/ 441 w 441"/>
                  <a:gd name="T1" fmla="*/ 7 h 474"/>
                  <a:gd name="T2" fmla="*/ 441 w 441"/>
                  <a:gd name="T3" fmla="*/ 144 h 474"/>
                  <a:gd name="T4" fmla="*/ 296 w 441"/>
                  <a:gd name="T5" fmla="*/ 144 h 474"/>
                  <a:gd name="T6" fmla="*/ 438 w 441"/>
                  <a:gd name="T7" fmla="*/ 309 h 474"/>
                  <a:gd name="T8" fmla="*/ 166 w 441"/>
                  <a:gd name="T9" fmla="*/ 434 h 474"/>
                  <a:gd name="T10" fmla="*/ 41 w 441"/>
                  <a:gd name="T11" fmla="*/ 162 h 474"/>
                  <a:gd name="T12" fmla="*/ 313 w 441"/>
                  <a:gd name="T13" fmla="*/ 37 h 474"/>
                  <a:gd name="T14" fmla="*/ 428 w 441"/>
                  <a:gd name="T15" fmla="*/ 139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41" h="474">
                    <a:moveTo>
                      <a:pt x="441" y="7"/>
                    </a:moveTo>
                    <a:lnTo>
                      <a:pt x="441" y="144"/>
                    </a:lnTo>
                    <a:lnTo>
                      <a:pt x="296" y="144"/>
                    </a:lnTo>
                    <a:moveTo>
                      <a:pt x="438" y="309"/>
                    </a:moveTo>
                    <a:cubicBezTo>
                      <a:pt x="397" y="418"/>
                      <a:pt x="276" y="474"/>
                      <a:pt x="166" y="434"/>
                    </a:cubicBezTo>
                    <a:cubicBezTo>
                      <a:pt x="56" y="393"/>
                      <a:pt x="0" y="271"/>
                      <a:pt x="41" y="162"/>
                    </a:cubicBezTo>
                    <a:cubicBezTo>
                      <a:pt x="82" y="52"/>
                      <a:pt x="202" y="0"/>
                      <a:pt x="313" y="37"/>
                    </a:cubicBezTo>
                    <a:cubicBezTo>
                      <a:pt x="357" y="51"/>
                      <a:pt x="398" y="91"/>
                      <a:pt x="428" y="139"/>
                    </a:cubicBezTo>
                  </a:path>
                </a:pathLst>
              </a:custGeom>
              <a:noFill/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sp>
        <p:nvSpPr>
          <p:cNvPr id="16" name="모서리가 둥근 직사각형 15"/>
          <p:cNvSpPr/>
          <p:nvPr/>
        </p:nvSpPr>
        <p:spPr>
          <a:xfrm>
            <a:off x="579332" y="1395810"/>
            <a:ext cx="5566001" cy="2823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header</a:t>
            </a:r>
            <a:endParaRPr lang="ko-KR" altLang="en-US" dirty="0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552335" y="6184670"/>
            <a:ext cx="5619997" cy="2992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footer</a:t>
            </a:r>
            <a:endParaRPr lang="ko-KR" altLang="en-US" dirty="0"/>
          </a:p>
        </p:txBody>
      </p:sp>
      <p:sp>
        <p:nvSpPr>
          <p:cNvPr id="21" name="모서리가 둥근 직사각형 20"/>
          <p:cNvSpPr/>
          <p:nvPr/>
        </p:nvSpPr>
        <p:spPr>
          <a:xfrm>
            <a:off x="2144592" y="5698721"/>
            <a:ext cx="1401848" cy="26511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수정 완료</a:t>
            </a:r>
            <a:endParaRPr lang="ko-KR" altLang="en-US" dirty="0"/>
          </a:p>
        </p:txBody>
      </p:sp>
      <p:sp>
        <p:nvSpPr>
          <p:cNvPr id="22" name="모서리가 둥근 직사각형 21"/>
          <p:cNvSpPr/>
          <p:nvPr/>
        </p:nvSpPr>
        <p:spPr>
          <a:xfrm>
            <a:off x="3684194" y="5709613"/>
            <a:ext cx="855785" cy="26768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취소</a:t>
            </a:r>
            <a:endParaRPr lang="ko-KR" altLang="en-US" dirty="0"/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986838" y="2375575"/>
            <a:ext cx="2447925" cy="5781675"/>
          </a:xfrm>
          <a:prstGeom prst="rect">
            <a:avLst/>
          </a:prstGeom>
        </p:spPr>
      </p:pic>
      <p:sp>
        <p:nvSpPr>
          <p:cNvPr id="24" name="직사각형 23"/>
          <p:cNvSpPr/>
          <p:nvPr/>
        </p:nvSpPr>
        <p:spPr>
          <a:xfrm>
            <a:off x="6776475" y="419196"/>
            <a:ext cx="509313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&lt; </a:t>
            </a:r>
            <a:r>
              <a:rPr lang="ko-KR" altLang="en-US" b="1" dirty="0" smtClean="0"/>
              <a:t>참고사항 </a:t>
            </a:r>
            <a:r>
              <a:rPr lang="en-US" altLang="ko-KR" b="1" dirty="0" smtClean="0"/>
              <a:t>&gt;</a:t>
            </a:r>
          </a:p>
          <a:p>
            <a:endParaRPr lang="en-US" altLang="ko-KR" b="1" dirty="0"/>
          </a:p>
          <a:p>
            <a:r>
              <a:rPr lang="en-US" altLang="ko-KR" b="1" dirty="0" smtClean="0"/>
              <a:t>- </a:t>
            </a:r>
            <a:r>
              <a:rPr lang="ko-KR" altLang="en-US" b="1" dirty="0" err="1" smtClean="0"/>
              <a:t>취소시</a:t>
            </a:r>
            <a:r>
              <a:rPr lang="ko-KR" altLang="en-US" b="1" dirty="0" smtClean="0"/>
              <a:t> 입력 정보가 삭제된다는 안내표시</a:t>
            </a:r>
            <a:r>
              <a:rPr lang="en-US" altLang="ko-KR" b="1" dirty="0" smtClean="0"/>
              <a:t>(alert)</a:t>
            </a:r>
            <a:r>
              <a:rPr lang="ko-KR" altLang="en-US" b="1" dirty="0" smtClean="0"/>
              <a:t>를 한다</a:t>
            </a:r>
            <a:r>
              <a:rPr lang="en-US" altLang="ko-KR" b="1" dirty="0" smtClean="0"/>
              <a:t>.</a:t>
            </a:r>
          </a:p>
        </p:txBody>
      </p:sp>
      <p:grpSp>
        <p:nvGrpSpPr>
          <p:cNvPr id="25" name="그룹 24"/>
          <p:cNvGrpSpPr/>
          <p:nvPr/>
        </p:nvGrpSpPr>
        <p:grpSpPr>
          <a:xfrm>
            <a:off x="1141310" y="1813994"/>
            <a:ext cx="4461572" cy="3594668"/>
            <a:chOff x="1141310" y="1813994"/>
            <a:chExt cx="4461572" cy="3594668"/>
          </a:xfrm>
        </p:grpSpPr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1310" y="1813994"/>
              <a:ext cx="4461572" cy="3594668"/>
            </a:xfrm>
            <a:prstGeom prst="rect">
              <a:avLst/>
            </a:prstGeom>
          </p:spPr>
        </p:pic>
        <p:sp>
          <p:nvSpPr>
            <p:cNvPr id="27" name="직사각형 26"/>
            <p:cNvSpPr/>
            <p:nvPr/>
          </p:nvSpPr>
          <p:spPr>
            <a:xfrm>
              <a:off x="3418317" y="3200400"/>
              <a:ext cx="1819298" cy="4109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1479291" y="3611328"/>
              <a:ext cx="3758324" cy="4109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chemeClr val="tx1"/>
                  </a:solidFill>
                </a:rPr>
                <a:t>상담 내용</a:t>
              </a:r>
              <a:r>
                <a:rPr lang="en-US" altLang="ko-KR" dirty="0" smtClean="0">
                  <a:solidFill>
                    <a:schemeClr val="tx1"/>
                  </a:solidFill>
                </a:rPr>
                <a:t>(content)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1539155" y="3927538"/>
              <a:ext cx="3758324" cy="4109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1539155" y="4433184"/>
              <a:ext cx="3758324" cy="4109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1479291" y="4855485"/>
              <a:ext cx="3758324" cy="4109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3358453" y="2789472"/>
              <a:ext cx="1764532" cy="4109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673734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3420" y="326870"/>
            <a:ext cx="478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(</a:t>
            </a:r>
            <a:r>
              <a:rPr lang="ko-KR" altLang="en-US" b="1" dirty="0" smtClean="0"/>
              <a:t>내</a:t>
            </a:r>
            <a:r>
              <a:rPr lang="en-US" altLang="ko-KR" b="1" dirty="0" smtClean="0"/>
              <a:t>)</a:t>
            </a:r>
            <a:r>
              <a:rPr lang="ko-KR" altLang="en-US" b="1" dirty="0" smtClean="0"/>
              <a:t> 컨설팅 정보 상세보기</a:t>
            </a:r>
            <a:r>
              <a:rPr lang="en-US" altLang="ko-KR" b="1" dirty="0" smtClean="0"/>
              <a:t> (2)</a:t>
            </a:r>
            <a:endParaRPr lang="ko-KR" altLang="en-US" b="1" dirty="0"/>
          </a:p>
        </p:txBody>
      </p:sp>
      <p:grpSp>
        <p:nvGrpSpPr>
          <p:cNvPr id="3" name="Browser"/>
          <p:cNvGrpSpPr/>
          <p:nvPr>
            <p:custDataLst>
              <p:tags r:id="rId1"/>
            </p:custDataLst>
          </p:nvPr>
        </p:nvGrpSpPr>
        <p:grpSpPr>
          <a:xfrm>
            <a:off x="453420" y="722878"/>
            <a:ext cx="5929795" cy="5887480"/>
            <a:chOff x="595684" y="1261241"/>
            <a:chExt cx="6668461" cy="4352545"/>
          </a:xfrm>
        </p:grpSpPr>
        <p:sp>
          <p:nvSpPr>
            <p:cNvPr id="4" name="Window Body"/>
            <p:cNvSpPr/>
            <p:nvPr>
              <p:custDataLst>
                <p:tags r:id="rId2"/>
              </p:custDataLst>
            </p:nvPr>
          </p:nvSpPr>
          <p:spPr>
            <a:xfrm>
              <a:off x="595684" y="1656751"/>
              <a:ext cx="6668461" cy="395703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" name="Title Bar"/>
            <p:cNvSpPr/>
            <p:nvPr>
              <p:custDataLst>
                <p:tags r:id="rId3"/>
              </p:custDataLst>
            </p:nvPr>
          </p:nvSpPr>
          <p:spPr>
            <a:xfrm>
              <a:off x="595684" y="1261241"/>
              <a:ext cx="6668460" cy="39705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title;</a:t>
              </a:r>
              <a:r>
                <a:rPr lang="ko-KR" alt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altLang="ko-KR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ver3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" name="Menu Button"/>
            <p:cNvSpPr>
              <a:spLocks noChangeAspect="1" noEditPoints="1"/>
            </p:cNvSpPr>
            <p:nvPr>
              <p:custDataLst>
                <p:tags r:id="rId4"/>
              </p:custDataLst>
            </p:nvPr>
          </p:nvSpPr>
          <p:spPr bwMode="auto">
            <a:xfrm>
              <a:off x="6996630" y="1488617"/>
              <a:ext cx="167814" cy="83327"/>
            </a:xfrm>
            <a:custGeom>
              <a:avLst/>
              <a:gdLst>
                <a:gd name="T0" fmla="*/ 0 w 415"/>
                <a:gd name="T1" fmla="*/ 309 h 309"/>
                <a:gd name="T2" fmla="*/ 415 w 415"/>
                <a:gd name="T3" fmla="*/ 309 h 309"/>
                <a:gd name="T4" fmla="*/ 0 w 415"/>
                <a:gd name="T5" fmla="*/ 155 h 309"/>
                <a:gd name="T6" fmla="*/ 415 w 415"/>
                <a:gd name="T7" fmla="*/ 155 h 309"/>
                <a:gd name="T8" fmla="*/ 0 w 415"/>
                <a:gd name="T9" fmla="*/ 0 h 309"/>
                <a:gd name="T10" fmla="*/ 415 w 415"/>
                <a:gd name="T11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5" h="309">
                  <a:moveTo>
                    <a:pt x="0" y="309"/>
                  </a:moveTo>
                  <a:lnTo>
                    <a:pt x="415" y="309"/>
                  </a:lnTo>
                  <a:moveTo>
                    <a:pt x="0" y="155"/>
                  </a:moveTo>
                  <a:lnTo>
                    <a:pt x="415" y="155"/>
                  </a:lnTo>
                  <a:moveTo>
                    <a:pt x="0" y="0"/>
                  </a:moveTo>
                  <a:lnTo>
                    <a:pt x="415" y="0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" name="Close Button"/>
            <p:cNvSpPr>
              <a:spLocks noEditPoints="1"/>
            </p:cNvSpPr>
            <p:nvPr>
              <p:custDataLst>
                <p:tags r:id="rId5"/>
              </p:custDataLst>
            </p:nvPr>
          </p:nvSpPr>
          <p:spPr bwMode="auto">
            <a:xfrm>
              <a:off x="7026993" y="1313913"/>
              <a:ext cx="110686" cy="70417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noFill/>
            <a:ln w="9525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Address Box"/>
            <p:cNvSpPr/>
            <p:nvPr>
              <p:custDataLst>
                <p:tags r:id="rId6"/>
              </p:custDataLst>
            </p:nvPr>
          </p:nvSpPr>
          <p:spPr>
            <a:xfrm>
              <a:off x="1611075" y="1442400"/>
              <a:ext cx="5285854" cy="175761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237744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noProof="1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www.cozyhouzz.co.kr</a:t>
              </a:r>
              <a:endParaRPr lang="en-US" sz="900" noProof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" name="Document Icon"/>
            <p:cNvSpPr>
              <a:spLocks noChangeAspect="1" noEditPoints="1"/>
            </p:cNvSpPr>
            <p:nvPr>
              <p:custDataLst>
                <p:tags r:id="rId7"/>
              </p:custDataLst>
            </p:nvPr>
          </p:nvSpPr>
          <p:spPr bwMode="auto">
            <a:xfrm>
              <a:off x="1696682" y="1480988"/>
              <a:ext cx="105329" cy="98584"/>
            </a:xfrm>
            <a:custGeom>
              <a:avLst/>
              <a:gdLst>
                <a:gd name="T0" fmla="*/ 153 w 260"/>
                <a:gd name="T1" fmla="*/ 7 h 367"/>
                <a:gd name="T2" fmla="*/ 153 w 260"/>
                <a:gd name="T3" fmla="*/ 108 h 367"/>
                <a:gd name="T4" fmla="*/ 253 w 260"/>
                <a:gd name="T5" fmla="*/ 108 h 367"/>
                <a:gd name="T6" fmla="*/ 0 w 260"/>
                <a:gd name="T7" fmla="*/ 0 h 367"/>
                <a:gd name="T8" fmla="*/ 0 w 260"/>
                <a:gd name="T9" fmla="*/ 367 h 367"/>
                <a:gd name="T10" fmla="*/ 260 w 260"/>
                <a:gd name="T11" fmla="*/ 367 h 367"/>
                <a:gd name="T12" fmla="*/ 260 w 260"/>
                <a:gd name="T13" fmla="*/ 100 h 367"/>
                <a:gd name="T14" fmla="*/ 161 w 260"/>
                <a:gd name="T15" fmla="*/ 1 h 367"/>
                <a:gd name="T16" fmla="*/ 0 w 260"/>
                <a:gd name="T17" fmla="*/ 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0" h="367">
                  <a:moveTo>
                    <a:pt x="153" y="7"/>
                  </a:moveTo>
                  <a:lnTo>
                    <a:pt x="153" y="108"/>
                  </a:lnTo>
                  <a:lnTo>
                    <a:pt x="253" y="108"/>
                  </a:lnTo>
                  <a:moveTo>
                    <a:pt x="0" y="0"/>
                  </a:moveTo>
                  <a:lnTo>
                    <a:pt x="0" y="367"/>
                  </a:lnTo>
                  <a:lnTo>
                    <a:pt x="260" y="367"/>
                  </a:lnTo>
                  <a:lnTo>
                    <a:pt x="260" y="100"/>
                  </a:lnTo>
                  <a:lnTo>
                    <a:pt x="161" y="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10" name="Navigation Buttons"/>
            <p:cNvGrpSpPr/>
            <p:nvPr/>
          </p:nvGrpSpPr>
          <p:grpSpPr>
            <a:xfrm>
              <a:off x="737281" y="1466318"/>
              <a:ext cx="721245" cy="127924"/>
              <a:chOff x="737281" y="1466318"/>
              <a:chExt cx="721245" cy="127924"/>
            </a:xfrm>
          </p:grpSpPr>
          <p:sp>
            <p:nvSpPr>
              <p:cNvPr id="11" name="Back Button"/>
              <p:cNvSpPr>
                <a:spLocks noChangeAspect="1" noEditPoints="1"/>
              </p:cNvSpPr>
              <p:nvPr>
                <p:custDataLst>
                  <p:tags r:id="rId8"/>
                </p:custDataLst>
              </p:nvPr>
            </p:nvSpPr>
            <p:spPr bwMode="auto">
              <a:xfrm>
                <a:off x="737281" y="1485683"/>
                <a:ext cx="171383" cy="89195"/>
              </a:xfrm>
              <a:custGeom>
                <a:avLst/>
                <a:gdLst>
                  <a:gd name="T0" fmla="*/ 159 w 423"/>
                  <a:gd name="T1" fmla="*/ 332 h 332"/>
                  <a:gd name="T2" fmla="*/ 0 w 423"/>
                  <a:gd name="T3" fmla="*/ 166 h 332"/>
                  <a:gd name="T4" fmla="*/ 159 w 423"/>
                  <a:gd name="T5" fmla="*/ 0 h 332"/>
                  <a:gd name="T6" fmla="*/ 15 w 423"/>
                  <a:gd name="T7" fmla="*/ 166 h 332"/>
                  <a:gd name="T8" fmla="*/ 423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159" y="332"/>
                    </a:moveTo>
                    <a:lnTo>
                      <a:pt x="0" y="166"/>
                    </a:lnTo>
                    <a:lnTo>
                      <a:pt x="159" y="0"/>
                    </a:lnTo>
                    <a:moveTo>
                      <a:pt x="15" y="166"/>
                    </a:moveTo>
                    <a:lnTo>
                      <a:pt x="423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2" name="Forward Button"/>
              <p:cNvSpPr>
                <a:spLocks noChangeAspect="1" noEditPoint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1008642" y="1485683"/>
                <a:ext cx="171385" cy="89195"/>
              </a:xfrm>
              <a:custGeom>
                <a:avLst/>
                <a:gdLst>
                  <a:gd name="T0" fmla="*/ 265 w 423"/>
                  <a:gd name="T1" fmla="*/ 0 h 332"/>
                  <a:gd name="T2" fmla="*/ 423 w 423"/>
                  <a:gd name="T3" fmla="*/ 166 h 332"/>
                  <a:gd name="T4" fmla="*/ 265 w 423"/>
                  <a:gd name="T5" fmla="*/ 332 h 332"/>
                  <a:gd name="T6" fmla="*/ 408 w 423"/>
                  <a:gd name="T7" fmla="*/ 166 h 332"/>
                  <a:gd name="T8" fmla="*/ 0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265" y="0"/>
                    </a:moveTo>
                    <a:lnTo>
                      <a:pt x="423" y="166"/>
                    </a:lnTo>
                    <a:lnTo>
                      <a:pt x="265" y="332"/>
                    </a:lnTo>
                    <a:moveTo>
                      <a:pt x="408" y="166"/>
                    </a:moveTo>
                    <a:lnTo>
                      <a:pt x="0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" name="Reload Button"/>
              <p:cNvSpPr>
                <a:spLocks noChangeAspect="1" noEditPoint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1280001" y="1466318"/>
                <a:ext cx="178525" cy="127924"/>
              </a:xfrm>
              <a:custGeom>
                <a:avLst/>
                <a:gdLst>
                  <a:gd name="T0" fmla="*/ 441 w 441"/>
                  <a:gd name="T1" fmla="*/ 7 h 474"/>
                  <a:gd name="T2" fmla="*/ 441 w 441"/>
                  <a:gd name="T3" fmla="*/ 144 h 474"/>
                  <a:gd name="T4" fmla="*/ 296 w 441"/>
                  <a:gd name="T5" fmla="*/ 144 h 474"/>
                  <a:gd name="T6" fmla="*/ 438 w 441"/>
                  <a:gd name="T7" fmla="*/ 309 h 474"/>
                  <a:gd name="T8" fmla="*/ 166 w 441"/>
                  <a:gd name="T9" fmla="*/ 434 h 474"/>
                  <a:gd name="T10" fmla="*/ 41 w 441"/>
                  <a:gd name="T11" fmla="*/ 162 h 474"/>
                  <a:gd name="T12" fmla="*/ 313 w 441"/>
                  <a:gd name="T13" fmla="*/ 37 h 474"/>
                  <a:gd name="T14" fmla="*/ 428 w 441"/>
                  <a:gd name="T15" fmla="*/ 139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41" h="474">
                    <a:moveTo>
                      <a:pt x="441" y="7"/>
                    </a:moveTo>
                    <a:lnTo>
                      <a:pt x="441" y="144"/>
                    </a:lnTo>
                    <a:lnTo>
                      <a:pt x="296" y="144"/>
                    </a:lnTo>
                    <a:moveTo>
                      <a:pt x="438" y="309"/>
                    </a:moveTo>
                    <a:cubicBezTo>
                      <a:pt x="397" y="418"/>
                      <a:pt x="276" y="474"/>
                      <a:pt x="166" y="434"/>
                    </a:cubicBezTo>
                    <a:cubicBezTo>
                      <a:pt x="56" y="393"/>
                      <a:pt x="0" y="271"/>
                      <a:pt x="41" y="162"/>
                    </a:cubicBezTo>
                    <a:cubicBezTo>
                      <a:pt x="82" y="52"/>
                      <a:pt x="202" y="0"/>
                      <a:pt x="313" y="37"/>
                    </a:cubicBezTo>
                    <a:cubicBezTo>
                      <a:pt x="357" y="51"/>
                      <a:pt x="398" y="91"/>
                      <a:pt x="428" y="139"/>
                    </a:cubicBezTo>
                  </a:path>
                </a:pathLst>
              </a:custGeom>
              <a:noFill/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sp>
        <p:nvSpPr>
          <p:cNvPr id="16" name="모서리가 둥근 직사각형 15"/>
          <p:cNvSpPr/>
          <p:nvPr/>
        </p:nvSpPr>
        <p:spPr>
          <a:xfrm>
            <a:off x="579332" y="1395810"/>
            <a:ext cx="5566001" cy="2823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header</a:t>
            </a:r>
            <a:endParaRPr lang="ko-KR" altLang="en-US" dirty="0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552335" y="6184670"/>
            <a:ext cx="5619997" cy="2992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footer</a:t>
            </a:r>
            <a:endParaRPr lang="ko-KR" altLang="en-US" dirty="0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1061935" y="2098431"/>
            <a:ext cx="4647203" cy="361070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???????????</a:t>
            </a:r>
            <a:endParaRPr lang="ko-KR" altLang="en-US" dirty="0"/>
          </a:p>
        </p:txBody>
      </p:sp>
      <p:sp>
        <p:nvSpPr>
          <p:cNvPr id="21" name="직사각형 20"/>
          <p:cNvSpPr/>
          <p:nvPr/>
        </p:nvSpPr>
        <p:spPr>
          <a:xfrm>
            <a:off x="6776475" y="419196"/>
            <a:ext cx="509313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&lt; </a:t>
            </a:r>
            <a:r>
              <a:rPr lang="ko-KR" altLang="en-US" b="1" dirty="0" smtClean="0"/>
              <a:t>참고사항 </a:t>
            </a:r>
            <a:r>
              <a:rPr lang="en-US" altLang="ko-KR" b="1" dirty="0" smtClean="0"/>
              <a:t>&gt;</a:t>
            </a:r>
          </a:p>
          <a:p>
            <a:endParaRPr lang="en-US" altLang="ko-KR" b="1" dirty="0"/>
          </a:p>
          <a:p>
            <a:pPr marL="285750" indent="-285750">
              <a:buFontTx/>
              <a:buChar char="-"/>
            </a:pPr>
            <a:r>
              <a:rPr lang="ko-KR" altLang="en-US" b="1" dirty="0" smtClean="0"/>
              <a:t>채팅방식으로 </a:t>
            </a:r>
            <a:r>
              <a:rPr lang="ko-KR" altLang="en-US" b="1" dirty="0" err="1" smtClean="0"/>
              <a:t>바꾸는게</a:t>
            </a:r>
            <a:r>
              <a:rPr lang="ko-KR" altLang="en-US" b="1" dirty="0" smtClean="0"/>
              <a:t> 어떨까</a:t>
            </a:r>
            <a:r>
              <a:rPr lang="en-US" altLang="ko-KR" b="1" dirty="0" smtClean="0"/>
              <a:t>???</a:t>
            </a:r>
          </a:p>
          <a:p>
            <a:r>
              <a:rPr lang="en-US" altLang="ko-KR" b="1" dirty="0" smtClean="0"/>
              <a:t>(</a:t>
            </a:r>
            <a:r>
              <a:rPr lang="ko-KR" altLang="en-US" b="1" dirty="0" err="1" smtClean="0"/>
              <a:t>알리바바같이</a:t>
            </a:r>
            <a:r>
              <a:rPr lang="en-US" altLang="ko-KR" b="1" dirty="0" smtClean="0"/>
              <a:t>, </a:t>
            </a:r>
            <a:r>
              <a:rPr lang="ko-KR" altLang="en-US" b="1" dirty="0" err="1" smtClean="0"/>
              <a:t>컨설팅이란게</a:t>
            </a:r>
            <a:r>
              <a:rPr lang="ko-KR" altLang="en-US" b="1" dirty="0" smtClean="0"/>
              <a:t> 그냥 </a:t>
            </a:r>
            <a:r>
              <a:rPr lang="en-US" altLang="ko-KR" b="1" dirty="0" err="1" smtClean="0"/>
              <a:t>cozyhouzz</a:t>
            </a:r>
            <a:r>
              <a:rPr lang="ko-KR" altLang="en-US" b="1" dirty="0" smtClean="0"/>
              <a:t>라는 </a:t>
            </a:r>
            <a:r>
              <a:rPr lang="en-US" altLang="ko-KR" b="1" dirty="0" smtClean="0"/>
              <a:t>ID</a:t>
            </a:r>
            <a:r>
              <a:rPr lang="ko-KR" altLang="en-US" b="1" dirty="0" smtClean="0"/>
              <a:t>와 </a:t>
            </a:r>
            <a:r>
              <a:rPr lang="en-US" altLang="ko-KR" b="1" dirty="0" smtClean="0"/>
              <a:t>1:1 </a:t>
            </a:r>
            <a:r>
              <a:rPr lang="ko-KR" altLang="en-US" b="1" dirty="0" smtClean="0"/>
              <a:t>상담을 하는 기능이라고 생각하면 쉬울 것 같기도 하다</a:t>
            </a:r>
            <a:r>
              <a:rPr lang="en-US" altLang="ko-KR" b="1" dirty="0" smtClean="0"/>
              <a:t>.)</a:t>
            </a:r>
          </a:p>
        </p:txBody>
      </p:sp>
    </p:spTree>
    <p:extLst>
      <p:ext uri="{BB962C8B-B14F-4D97-AF65-F5344CB8AC3E}">
        <p14:creationId xmlns:p14="http://schemas.microsoft.com/office/powerpoint/2010/main" val="3381959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199138" y="479368"/>
            <a:ext cx="35333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 cozy (2017)</a:t>
            </a:r>
          </a:p>
          <a:p>
            <a:r>
              <a:rPr lang="en-US" altLang="ko-KR" dirty="0" smtClean="0"/>
              <a:t>-20~30</a:t>
            </a:r>
            <a:r>
              <a:rPr lang="ko-KR" altLang="en-US" dirty="0" smtClean="0"/>
              <a:t>대를 위한 </a:t>
            </a:r>
            <a:r>
              <a:rPr lang="en-US" altLang="ko-KR" dirty="0" smtClean="0"/>
              <a:t>care service</a:t>
            </a:r>
          </a:p>
          <a:p>
            <a:r>
              <a:rPr lang="en-US" altLang="ko-KR" dirty="0" smtClean="0"/>
              <a:t>-interior </a:t>
            </a:r>
            <a:r>
              <a:rPr lang="ko-KR" altLang="en-US" dirty="0" smtClean="0"/>
              <a:t>중심 </a:t>
            </a:r>
            <a:r>
              <a:rPr lang="en-US" altLang="ko-KR" dirty="0" smtClean="0"/>
              <a:t>contents </a:t>
            </a:r>
            <a:r>
              <a:rPr lang="ko-KR" altLang="en-US" dirty="0" smtClean="0"/>
              <a:t>생성</a:t>
            </a:r>
            <a:endParaRPr lang="ko-KR" altLang="en-US" dirty="0"/>
          </a:p>
        </p:txBody>
      </p:sp>
      <p:cxnSp>
        <p:nvCxnSpPr>
          <p:cNvPr id="6" name="직선 연결선 5"/>
          <p:cNvCxnSpPr/>
          <p:nvPr/>
        </p:nvCxnSpPr>
        <p:spPr>
          <a:xfrm flipV="1">
            <a:off x="2237173" y="2059619"/>
            <a:ext cx="7226423" cy="88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5921406" y="1748953"/>
            <a:ext cx="0" cy="3195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2237173" y="2059619"/>
            <a:ext cx="0" cy="19086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5921406" y="2068497"/>
            <a:ext cx="0" cy="19086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9463596" y="2059619"/>
            <a:ext cx="0" cy="19086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171853" y="3977196"/>
            <a:ext cx="27964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Cozy v2 </a:t>
            </a:r>
          </a:p>
          <a:p>
            <a:r>
              <a:rPr lang="en-US" altLang="ko-KR" dirty="0" smtClean="0"/>
              <a:t>-  </a:t>
            </a:r>
            <a:r>
              <a:rPr lang="ko-KR" altLang="en-US" dirty="0" smtClean="0"/>
              <a:t>방 정보 중계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r>
              <a:rPr lang="en-US" altLang="ko-KR" dirty="0" smtClean="0"/>
              <a:t>Interior cs </a:t>
            </a:r>
            <a:r>
              <a:rPr lang="ko-KR" altLang="en-US" dirty="0" smtClean="0"/>
              <a:t>정보누적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정부과제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4523173" y="4058574"/>
            <a:ext cx="29873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Cozy v3 = </a:t>
            </a:r>
            <a:r>
              <a:rPr lang="ko-KR" altLang="en-US" dirty="0" smtClean="0"/>
              <a:t>아늑한 집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r>
              <a:rPr lang="en-US" altLang="ko-KR" dirty="0" smtClean="0"/>
              <a:t>Interior </a:t>
            </a:r>
            <a:r>
              <a:rPr lang="ko-KR" altLang="en-US" dirty="0" smtClean="0"/>
              <a:t>기반 플랫폼</a:t>
            </a:r>
            <a:r>
              <a:rPr lang="en-US" altLang="ko-KR" dirty="0" smtClean="0"/>
              <a:t> </a:t>
            </a:r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수익모델 창출</a:t>
            </a:r>
            <a:r>
              <a:rPr lang="en-US" altLang="ko-KR" dirty="0" smtClean="0"/>
              <a:t>(o2o</a:t>
            </a:r>
            <a:r>
              <a:rPr lang="ko-KR" altLang="en-US" dirty="0" smtClean="0"/>
              <a:t>거래</a:t>
            </a:r>
            <a:r>
              <a:rPr lang="en-US" altLang="ko-KR" dirty="0" smtClean="0"/>
              <a:t>)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065363" y="3977196"/>
            <a:ext cx="27964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Cozy landing page</a:t>
            </a:r>
          </a:p>
          <a:p>
            <a:r>
              <a:rPr lang="en-US" altLang="ko-KR" dirty="0" smtClean="0"/>
              <a:t>-ex) </a:t>
            </a:r>
            <a:r>
              <a:rPr lang="en-US" altLang="ko-KR" dirty="0">
                <a:solidFill>
                  <a:srgbClr val="FF0000"/>
                </a:solidFill>
              </a:rPr>
              <a:t>Studio(content</a:t>
            </a:r>
            <a:r>
              <a:rPr lang="en-US" altLang="ko-KR" dirty="0" smtClean="0">
                <a:solidFill>
                  <a:srgbClr val="FF0000"/>
                </a:solidFill>
              </a:rPr>
              <a:t>) v4</a:t>
            </a:r>
          </a:p>
          <a:p>
            <a:r>
              <a:rPr lang="en-US" altLang="ko-KR" dirty="0" smtClean="0"/>
              <a:t>-ex) </a:t>
            </a:r>
            <a:r>
              <a:rPr lang="ko-KR" altLang="en-US" dirty="0" smtClean="0"/>
              <a:t>중개거래전문 </a:t>
            </a:r>
            <a:r>
              <a:rPr lang="en-US" altLang="ko-KR" dirty="0" smtClean="0"/>
              <a:t>v5</a:t>
            </a:r>
          </a:p>
        </p:txBody>
      </p:sp>
      <p:cxnSp>
        <p:nvCxnSpPr>
          <p:cNvPr id="19" name="직선 화살표 연결선 18"/>
          <p:cNvCxnSpPr/>
          <p:nvPr/>
        </p:nvCxnSpPr>
        <p:spPr>
          <a:xfrm>
            <a:off x="3701988" y="4731798"/>
            <a:ext cx="1180730" cy="266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모서리가 둥근 직사각형 22"/>
          <p:cNvSpPr/>
          <p:nvPr/>
        </p:nvSpPr>
        <p:spPr>
          <a:xfrm>
            <a:off x="1231777" y="5415379"/>
            <a:ext cx="2736542" cy="23969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/>
              <a:t>3</a:t>
            </a:r>
            <a:r>
              <a:rPr lang="ko-KR" altLang="en-US" dirty="0" smtClean="0"/>
              <a:t>월</a:t>
            </a:r>
            <a:endParaRPr lang="ko-KR" altLang="en-US" dirty="0"/>
          </a:p>
        </p:txBody>
      </p:sp>
      <p:sp>
        <p:nvSpPr>
          <p:cNvPr id="24" name="모서리가 둥근 직사각형 23"/>
          <p:cNvSpPr/>
          <p:nvPr/>
        </p:nvSpPr>
        <p:spPr>
          <a:xfrm>
            <a:off x="3968319" y="5743852"/>
            <a:ext cx="3994950" cy="2485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4~8</a:t>
            </a:r>
            <a:r>
              <a:rPr lang="ko-KR" altLang="en-US" dirty="0" smtClean="0"/>
              <a:t>월</a:t>
            </a:r>
            <a:endParaRPr lang="ko-KR" altLang="en-US" dirty="0"/>
          </a:p>
        </p:txBody>
      </p:sp>
      <p:sp>
        <p:nvSpPr>
          <p:cNvPr id="25" name="모서리가 둥근 직사각형 24"/>
          <p:cNvSpPr/>
          <p:nvPr/>
        </p:nvSpPr>
        <p:spPr>
          <a:xfrm>
            <a:off x="7963269" y="6085642"/>
            <a:ext cx="2898560" cy="2441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9~12</a:t>
            </a:r>
            <a:r>
              <a:rPr lang="ko-KR" altLang="en-US" dirty="0" smtClean="0"/>
              <a:t>월</a:t>
            </a:r>
            <a:endParaRPr lang="ko-KR" altLang="en-US" dirty="0"/>
          </a:p>
        </p:txBody>
      </p:sp>
      <p:sp>
        <p:nvSpPr>
          <p:cNvPr id="31" name="아래로 구부러진 화살표 30"/>
          <p:cNvSpPr/>
          <p:nvPr/>
        </p:nvSpPr>
        <p:spPr>
          <a:xfrm>
            <a:off x="2237173" y="2823099"/>
            <a:ext cx="7226423" cy="1038687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33" name="직선 화살표 연결선 32"/>
          <p:cNvCxnSpPr>
            <a:stCxn id="17" idx="1"/>
          </p:cNvCxnSpPr>
          <p:nvPr/>
        </p:nvCxnSpPr>
        <p:spPr>
          <a:xfrm flipH="1">
            <a:off x="6205491" y="4438861"/>
            <a:ext cx="1859872" cy="7386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오른쪽 화살표 35"/>
          <p:cNvSpPr/>
          <p:nvPr/>
        </p:nvSpPr>
        <p:spPr>
          <a:xfrm rot="16200000">
            <a:off x="10362460" y="4645239"/>
            <a:ext cx="1740024" cy="162905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53566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62212" y="326870"/>
            <a:ext cx="478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/>
              <a:t>Cozyhouzz</a:t>
            </a:r>
            <a:r>
              <a:rPr lang="en-US" altLang="ko-KR" b="1" dirty="0"/>
              <a:t> </a:t>
            </a:r>
            <a:r>
              <a:rPr lang="en-US" altLang="ko-KR" b="1" dirty="0" smtClean="0"/>
              <a:t>ver2.1 </a:t>
            </a:r>
            <a:r>
              <a:rPr lang="en-US" altLang="ko-KR" b="1" dirty="0"/>
              <a:t>- </a:t>
            </a:r>
            <a:r>
              <a:rPr lang="ko-KR" altLang="en-US" b="1" dirty="0"/>
              <a:t>개발참고사항</a:t>
            </a:r>
            <a:r>
              <a:rPr lang="en-US" altLang="ko-KR" b="1" dirty="0"/>
              <a:t> </a:t>
            </a:r>
            <a:endParaRPr lang="ko-KR" alt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462212" y="1524852"/>
            <a:ext cx="1061823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 smtClean="0"/>
              <a:t>1:1 </a:t>
            </a:r>
            <a:r>
              <a:rPr lang="ko-KR" altLang="en-US" b="1" dirty="0" smtClean="0"/>
              <a:t>문의 기능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컨설팅 기능만 </a:t>
            </a:r>
            <a:r>
              <a:rPr lang="en-US" altLang="ko-KR" b="1" dirty="0" smtClean="0"/>
              <a:t>Firebase</a:t>
            </a:r>
            <a:r>
              <a:rPr lang="ko-KR" altLang="en-US" b="1" dirty="0" smtClean="0"/>
              <a:t>로 구현하는 것도 나쁘지 않을 것 같다</a:t>
            </a:r>
            <a:r>
              <a:rPr lang="en-US" altLang="ko-KR" b="1" dirty="0" smtClean="0"/>
              <a:t>.</a:t>
            </a:r>
          </a:p>
          <a:p>
            <a:r>
              <a:rPr lang="en-US" altLang="ko-KR" b="1" dirty="0" smtClean="0"/>
              <a:t>(</a:t>
            </a:r>
            <a:r>
              <a:rPr lang="ko-KR" altLang="en-US" b="1" dirty="0" smtClean="0"/>
              <a:t>기능이 단순하고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대화형 상담이 고객에게 더 친숙하고 편리하기 때문에</a:t>
            </a:r>
            <a:r>
              <a:rPr lang="en-US" altLang="ko-KR" b="1" dirty="0" smtClean="0"/>
              <a:t>)</a:t>
            </a:r>
          </a:p>
          <a:p>
            <a:endParaRPr lang="en-US" altLang="ko-KR" b="1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u="sng" dirty="0" err="1" smtClean="0"/>
              <a:t>댓글</a:t>
            </a:r>
            <a:r>
              <a:rPr lang="ko-KR" altLang="en-US" b="1" u="sng" dirty="0" smtClean="0"/>
              <a:t> </a:t>
            </a:r>
            <a:r>
              <a:rPr lang="en-US" altLang="ko-KR" b="1" u="sng" dirty="0" smtClean="0"/>
              <a:t>API</a:t>
            </a:r>
            <a:r>
              <a:rPr lang="ko-KR" altLang="en-US" b="1" u="sng" dirty="0" smtClean="0"/>
              <a:t>의 경우 </a:t>
            </a:r>
            <a:r>
              <a:rPr lang="en-US" altLang="ko-KR" b="1" u="sng" dirty="0" err="1" smtClean="0"/>
              <a:t>Disqus</a:t>
            </a:r>
            <a:r>
              <a:rPr lang="ko-KR" altLang="en-US" b="1" u="sng" dirty="0" smtClean="0"/>
              <a:t>가 되지 않으면 </a:t>
            </a:r>
            <a:r>
              <a:rPr lang="ko-KR" altLang="en-US" b="1" u="sng" dirty="0" err="1" smtClean="0"/>
              <a:t>코스모스팜</a:t>
            </a:r>
            <a:r>
              <a:rPr lang="ko-KR" altLang="en-US" b="1" u="sng" dirty="0" smtClean="0"/>
              <a:t> </a:t>
            </a:r>
            <a:r>
              <a:rPr lang="ko-KR" altLang="en-US" b="1" u="sng" dirty="0" err="1" smtClean="0"/>
              <a:t>소셜댓글</a:t>
            </a:r>
            <a:r>
              <a:rPr lang="en-US" altLang="ko-KR" b="1" u="sng" dirty="0" smtClean="0"/>
              <a:t>, </a:t>
            </a:r>
            <a:r>
              <a:rPr lang="ko-KR" altLang="en-US" b="1" u="sng" dirty="0" smtClean="0"/>
              <a:t>그것도 아니면 그냥 구현하자</a:t>
            </a:r>
            <a:r>
              <a:rPr lang="en-US" altLang="ko-KR" b="1" u="sng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1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u="sng" dirty="0" smtClean="0"/>
              <a:t>찜</a:t>
            </a:r>
            <a:r>
              <a:rPr lang="en-US" altLang="ko-KR" b="1" u="sng" dirty="0" smtClean="0"/>
              <a:t>/</a:t>
            </a:r>
            <a:r>
              <a:rPr lang="ko-KR" altLang="en-US" b="1" u="sng" dirty="0" smtClean="0"/>
              <a:t>공감</a:t>
            </a:r>
            <a:r>
              <a:rPr lang="en-US" altLang="ko-KR" b="1" u="sng" dirty="0" smtClean="0"/>
              <a:t>/</a:t>
            </a:r>
            <a:r>
              <a:rPr lang="ko-KR" altLang="en-US" b="1" u="sng" dirty="0" err="1" smtClean="0"/>
              <a:t>비공감한</a:t>
            </a:r>
            <a:r>
              <a:rPr lang="ko-KR" altLang="en-US" b="1" u="sng" dirty="0" smtClean="0"/>
              <a:t> 게시물에 대해서 </a:t>
            </a:r>
            <a:r>
              <a:rPr lang="en-US" altLang="ko-KR" b="1" u="sng" dirty="0" err="1" smtClean="0"/>
              <a:t>Youtube</a:t>
            </a:r>
            <a:r>
              <a:rPr lang="ko-KR" altLang="en-US" b="1" u="sng" dirty="0" smtClean="0"/>
              <a:t>같이 가끔씩 설문문항을 던져서 이유를 물어보면 서비스 개선을 위한 통계자료로 활용할 수 있을 것 같다</a:t>
            </a:r>
            <a:r>
              <a:rPr lang="en-US" altLang="ko-KR" b="1" u="sng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1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u="sng" dirty="0" smtClean="0"/>
              <a:t>차후 다국어서비스</a:t>
            </a:r>
            <a:r>
              <a:rPr lang="en-US" altLang="ko-KR" b="1" u="sng" dirty="0" smtClean="0"/>
              <a:t>(</a:t>
            </a:r>
            <a:r>
              <a:rPr lang="ko-KR" altLang="en-US" b="1" u="sng" dirty="0" smtClean="0"/>
              <a:t>영어</a:t>
            </a:r>
            <a:r>
              <a:rPr lang="en-US" altLang="ko-KR" b="1" u="sng" dirty="0" smtClean="0"/>
              <a:t>, </a:t>
            </a:r>
            <a:r>
              <a:rPr lang="ko-KR" altLang="en-US" b="1" u="sng" dirty="0" err="1" smtClean="0"/>
              <a:t>중국어등</a:t>
            </a:r>
            <a:r>
              <a:rPr lang="en-US" altLang="ko-KR" b="1" u="sng" dirty="0" smtClean="0"/>
              <a:t>) </a:t>
            </a:r>
            <a:r>
              <a:rPr lang="ko-KR" altLang="en-US" b="1" u="sng" dirty="0" smtClean="0"/>
              <a:t>지원을 위한 아키텍처를 생각하자</a:t>
            </a:r>
            <a:endParaRPr lang="en-US" altLang="ko-KR" b="1" u="sng" dirty="0" smtClean="0"/>
          </a:p>
        </p:txBody>
      </p:sp>
    </p:spTree>
    <p:extLst>
      <p:ext uri="{BB962C8B-B14F-4D97-AF65-F5344CB8AC3E}">
        <p14:creationId xmlns:p14="http://schemas.microsoft.com/office/powerpoint/2010/main" val="4263365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62212" y="326870"/>
            <a:ext cx="478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 smtClean="0"/>
              <a:t>Cozyhouzz</a:t>
            </a:r>
            <a:r>
              <a:rPr lang="en-US" altLang="ko-KR" b="1" dirty="0" smtClean="0"/>
              <a:t> ver2.1 – DB </a:t>
            </a:r>
            <a:r>
              <a:rPr lang="ko-KR" altLang="en-US" b="1" dirty="0" smtClean="0"/>
              <a:t>구조</a:t>
            </a:r>
            <a:r>
              <a:rPr lang="en-US" altLang="ko-KR" b="1" dirty="0" smtClean="0"/>
              <a:t> </a:t>
            </a:r>
            <a:endParaRPr lang="ko-KR" altLang="en-US" b="1" dirty="0"/>
          </a:p>
        </p:txBody>
      </p:sp>
      <p:sp>
        <p:nvSpPr>
          <p:cNvPr id="5" name="TextBox 4"/>
          <p:cNvSpPr txBox="1"/>
          <p:nvPr/>
        </p:nvSpPr>
        <p:spPr>
          <a:xfrm>
            <a:off x="286366" y="6376636"/>
            <a:ext cx="85059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* </a:t>
            </a:r>
            <a:r>
              <a:rPr lang="ko-KR" altLang="en-US" b="1" dirty="0" smtClean="0"/>
              <a:t>대략적인 구조이며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조금씩 변경될 수 있으므로 </a:t>
            </a:r>
            <a:r>
              <a:rPr lang="en-US" altLang="ko-KR" b="1" dirty="0" smtClean="0"/>
              <a:t>.</a:t>
            </a:r>
            <a:r>
              <a:rPr lang="en-US" altLang="ko-KR" b="1" dirty="0" err="1" smtClean="0"/>
              <a:t>mwb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파일을 항상 확인 바람</a:t>
            </a:r>
            <a:endParaRPr lang="ko-KR" altLang="en-US"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585" y="931356"/>
            <a:ext cx="6109505" cy="5324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217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49290" y="929149"/>
            <a:ext cx="7739116" cy="2215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500" b="1" dirty="0" smtClean="0"/>
              <a:t>themeforest-9228123-canvas-the-multipurpose-html5-template</a:t>
            </a:r>
            <a:endParaRPr lang="en-US" altLang="ko-KR" sz="15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500" b="1" dirty="0" smtClean="0"/>
              <a:t>Shortcodes </a:t>
            </a:r>
            <a:r>
              <a:rPr lang="ko-KR" altLang="en-US" sz="1500" b="1" dirty="0" smtClean="0"/>
              <a:t>에서 각 </a:t>
            </a:r>
            <a:r>
              <a:rPr lang="en-US" altLang="ko-KR" sz="1500" b="1" dirty="0" smtClean="0"/>
              <a:t>component </a:t>
            </a:r>
            <a:r>
              <a:rPr lang="ko-KR" altLang="en-US" sz="1500" b="1" dirty="0" smtClean="0"/>
              <a:t>골라서 가져다 쓰기</a:t>
            </a:r>
            <a:endParaRPr lang="en-US" altLang="ko-KR" sz="1500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500" b="1" dirty="0" smtClean="0"/>
              <a:t>기본 </a:t>
            </a:r>
            <a:r>
              <a:rPr lang="en-US" altLang="ko-KR" sz="1500" b="1" dirty="0" smtClean="0"/>
              <a:t>multi-page layout </a:t>
            </a:r>
            <a:r>
              <a:rPr lang="ko-KR" altLang="en-US" sz="1500" b="1" dirty="0" smtClean="0"/>
              <a:t>참고</a:t>
            </a:r>
            <a:endParaRPr lang="en-US" altLang="ko-KR" sz="15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500" b="1" dirty="0"/>
              <a:t>#</a:t>
            </a:r>
            <a:r>
              <a:rPr lang="en-US" altLang="ko-KR" sz="1500" b="1" dirty="0" smtClean="0"/>
              <a:t>ff7473 </a:t>
            </a:r>
            <a:r>
              <a:rPr lang="ko-KR" altLang="en-US" sz="1500" b="1" dirty="0" smtClean="0"/>
              <a:t>메인 컬러</a:t>
            </a:r>
            <a:endParaRPr lang="en-US" altLang="ko-KR" sz="15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500" b="1" dirty="0" smtClean="0"/>
              <a:t>Ver2.0</a:t>
            </a:r>
            <a:r>
              <a:rPr lang="ko-KR" altLang="en-US" sz="1500" b="1" dirty="0" smtClean="0"/>
              <a:t>에서 </a:t>
            </a:r>
            <a:r>
              <a:rPr lang="en-US" altLang="ko-KR" sz="1500" b="1" dirty="0" smtClean="0"/>
              <a:t>upgrade </a:t>
            </a:r>
            <a:r>
              <a:rPr lang="ko-KR" altLang="en-US" sz="1500" b="1" dirty="0" smtClean="0"/>
              <a:t>차원에서 </a:t>
            </a:r>
            <a:r>
              <a:rPr lang="en-US" altLang="ko-KR" sz="1500" b="1" dirty="0" smtClean="0"/>
              <a:t>ver2.1 </a:t>
            </a:r>
            <a:r>
              <a:rPr lang="ko-KR" altLang="en-US" sz="1500" b="1" dirty="0" smtClean="0"/>
              <a:t>진행</a:t>
            </a:r>
            <a:endParaRPr lang="en-US" altLang="ko-KR" sz="1500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500" b="1" dirty="0" smtClean="0"/>
              <a:t>메인페이지 제외 각 페이지 여백 통일 </a:t>
            </a:r>
            <a:r>
              <a:rPr lang="en-US" altLang="ko-KR" sz="1500" b="1" dirty="0" smtClean="0"/>
              <a:t>(</a:t>
            </a:r>
            <a:r>
              <a:rPr lang="ko-KR" altLang="en-US" sz="1500" b="1" dirty="0" smtClean="0"/>
              <a:t>중요</a:t>
            </a:r>
            <a:r>
              <a:rPr lang="en-US" altLang="ko-KR" sz="1500" b="1" dirty="0" smtClean="0"/>
              <a:t>)</a:t>
            </a:r>
            <a:endParaRPr lang="en-US" altLang="ko-KR" sz="15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500" b="1" dirty="0" smtClean="0"/>
              <a:t>인테리어 </a:t>
            </a:r>
            <a:r>
              <a:rPr lang="en-US" altLang="ko-KR" sz="1500" b="1" dirty="0" smtClean="0"/>
              <a:t>+ </a:t>
            </a:r>
            <a:r>
              <a:rPr lang="ko-KR" altLang="en-US" sz="1500" b="1" dirty="0" smtClean="0"/>
              <a:t>방 정보의 개념으로 방 정보 사이트보다는 화려하나 기존 인테리어 사이트보다는 덜 화려하게 만든다</a:t>
            </a:r>
            <a:r>
              <a:rPr lang="en-US" altLang="ko-KR" sz="1500" b="1" dirty="0"/>
              <a:t> </a:t>
            </a:r>
            <a:r>
              <a:rPr lang="en-US" altLang="ko-KR" sz="1500" b="1" dirty="0" smtClean="0"/>
              <a:t>                   (</a:t>
            </a:r>
            <a:r>
              <a:rPr lang="ko-KR" altLang="en-US" sz="1500" b="1" dirty="0" smtClean="0"/>
              <a:t>시간과 비용 고려</a:t>
            </a:r>
            <a:r>
              <a:rPr lang="en-US" altLang="ko-KR" sz="1500" b="1" dirty="0" smtClean="0"/>
              <a:t>)</a:t>
            </a:r>
            <a:r>
              <a:rPr lang="en-US" altLang="ko-KR" dirty="0" smtClean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500" b="1" u="sng" dirty="0" smtClean="0">
                <a:solidFill>
                  <a:schemeClr val="accent6">
                    <a:lumMod val="75000"/>
                  </a:schemeClr>
                </a:solidFill>
              </a:rPr>
              <a:t>Mainpage</a:t>
            </a:r>
            <a:r>
              <a:rPr lang="ko-KR" altLang="en-US" sz="1500" b="1" u="sng" dirty="0" smtClean="0">
                <a:solidFill>
                  <a:schemeClr val="accent6">
                    <a:lumMod val="75000"/>
                  </a:schemeClr>
                </a:solidFill>
              </a:rPr>
              <a:t>를 제외한 모든 페이지 여백과 색 통일 개발 도중 서로 확인하며 개발</a:t>
            </a:r>
            <a:endParaRPr lang="en-US" altLang="ko-KR" sz="1500" b="1" u="sng" dirty="0" smtClean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290" y="3463953"/>
            <a:ext cx="7837714" cy="333248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7004" y="3192086"/>
            <a:ext cx="4204996" cy="329268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7004" y="79664"/>
            <a:ext cx="4212431" cy="274666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62212" y="326870"/>
            <a:ext cx="478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 smtClean="0"/>
              <a:t>Cozyhouzz</a:t>
            </a:r>
            <a:r>
              <a:rPr lang="en-US" altLang="ko-KR" b="1" dirty="0" smtClean="0"/>
              <a:t> ver2.1 – </a:t>
            </a:r>
            <a:r>
              <a:rPr lang="ko-KR" altLang="en-US" b="1" dirty="0" smtClean="0"/>
              <a:t>개발 참고사항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673693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53420" y="326870"/>
            <a:ext cx="478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 smtClean="0"/>
              <a:t>Mainpage</a:t>
            </a:r>
            <a:r>
              <a:rPr lang="en-US" altLang="ko-KR" b="1" dirty="0" smtClean="0"/>
              <a:t>(1) – </a:t>
            </a:r>
            <a:r>
              <a:rPr lang="ko-KR" altLang="en-US" b="1" dirty="0" smtClean="0"/>
              <a:t>추가진행작업</a:t>
            </a:r>
            <a:endParaRPr lang="en-US" altLang="ko-KR" b="1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973" y="1318476"/>
            <a:ext cx="4842194" cy="4289036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7873" y="1371652"/>
            <a:ext cx="5484174" cy="4235860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875973" y="5952787"/>
            <a:ext cx="1079607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u="sng" dirty="0" smtClean="0">
                <a:latin typeface="Arial" panose="020B0604020202020204" pitchFamily="34" charset="0"/>
              </a:rPr>
              <a:t>전체적인 설명 삽입 리소스</a:t>
            </a:r>
            <a:r>
              <a:rPr lang="en-US" altLang="ko-KR" sz="1500" b="1" u="sng" dirty="0" smtClean="0">
                <a:latin typeface="Arial" panose="020B0604020202020204" pitchFamily="34" charset="0"/>
              </a:rPr>
              <a:t>(</a:t>
            </a:r>
            <a:r>
              <a:rPr lang="ko-KR" altLang="en-US" sz="1500" b="1" u="sng" dirty="0" smtClean="0">
                <a:latin typeface="Arial" panose="020B0604020202020204" pitchFamily="34" charset="0"/>
              </a:rPr>
              <a:t>이미지</a:t>
            </a:r>
            <a:r>
              <a:rPr lang="en-US" altLang="ko-KR" sz="1500" b="1" u="sng" dirty="0" smtClean="0">
                <a:latin typeface="Arial" panose="020B0604020202020204" pitchFamily="34" charset="0"/>
              </a:rPr>
              <a:t>, </a:t>
            </a:r>
            <a:r>
              <a:rPr lang="ko-KR" altLang="en-US" sz="1500" b="1" u="sng" dirty="0" smtClean="0">
                <a:latin typeface="Arial" panose="020B0604020202020204" pitchFamily="34" charset="0"/>
              </a:rPr>
              <a:t>글</a:t>
            </a:r>
            <a:r>
              <a:rPr lang="en-US" altLang="ko-KR" sz="1500" b="1" u="sng" dirty="0" smtClean="0">
                <a:latin typeface="Arial" panose="020B0604020202020204" pitchFamily="34" charset="0"/>
              </a:rPr>
              <a:t>, </a:t>
            </a:r>
            <a:r>
              <a:rPr lang="ko-KR" altLang="en-US" sz="1500" b="1" u="sng" dirty="0" err="1" smtClean="0">
                <a:latin typeface="Arial" panose="020B0604020202020204" pitchFamily="34" charset="0"/>
              </a:rPr>
              <a:t>링크등</a:t>
            </a:r>
            <a:r>
              <a:rPr lang="en-US" altLang="ko-KR" sz="1500" b="1" u="sng" dirty="0" smtClean="0">
                <a:latin typeface="Arial" panose="020B0604020202020204" pitchFamily="34" charset="0"/>
              </a:rPr>
              <a:t>) </a:t>
            </a:r>
            <a:r>
              <a:rPr lang="ko-KR" altLang="en-US" sz="1500" b="1" u="sng" dirty="0" smtClean="0">
                <a:latin typeface="Arial" panose="020B0604020202020204" pitchFamily="34" charset="0"/>
              </a:rPr>
              <a:t>연동하기</a:t>
            </a:r>
            <a:endParaRPr lang="ko-KR" altLang="ko-KR" sz="1500" b="1" u="sng" dirty="0">
              <a:latin typeface="Arial" panose="020B0604020202020204" pitchFamily="34" charset="0"/>
            </a:endParaRPr>
          </a:p>
        </p:txBody>
      </p:sp>
      <p:cxnSp>
        <p:nvCxnSpPr>
          <p:cNvPr id="17" name="직선 화살표 연결선 16"/>
          <p:cNvCxnSpPr>
            <a:stCxn id="46" idx="3"/>
            <a:endCxn id="59" idx="2"/>
          </p:cNvCxnSpPr>
          <p:nvPr/>
        </p:nvCxnSpPr>
        <p:spPr>
          <a:xfrm flipH="1" flipV="1">
            <a:off x="2815072" y="2364786"/>
            <a:ext cx="2712892" cy="538298"/>
          </a:xfrm>
          <a:prstGeom prst="straightConnector1">
            <a:avLst/>
          </a:prstGeom>
          <a:ln w="3492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>
            <a:stCxn id="42" idx="0"/>
            <a:endCxn id="51" idx="1"/>
          </p:cNvCxnSpPr>
          <p:nvPr/>
        </p:nvCxnSpPr>
        <p:spPr>
          <a:xfrm flipV="1">
            <a:off x="1324678" y="1070948"/>
            <a:ext cx="670377" cy="369925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/>
          <p:cNvSpPr/>
          <p:nvPr/>
        </p:nvSpPr>
        <p:spPr>
          <a:xfrm>
            <a:off x="875973" y="1440873"/>
            <a:ext cx="897409" cy="221672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직사각형 43"/>
          <p:cNvSpPr/>
          <p:nvPr/>
        </p:nvSpPr>
        <p:spPr>
          <a:xfrm>
            <a:off x="4214918" y="1246909"/>
            <a:ext cx="1503249" cy="193964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6" name="직사각형 45"/>
          <p:cNvSpPr/>
          <p:nvPr/>
        </p:nvSpPr>
        <p:spPr>
          <a:xfrm>
            <a:off x="1021757" y="1996168"/>
            <a:ext cx="4506207" cy="1813831"/>
          </a:xfrm>
          <a:prstGeom prst="rect">
            <a:avLst/>
          </a:prstGeom>
          <a:noFill/>
          <a:ln w="349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48" name="직선 화살표 연결선 47"/>
          <p:cNvCxnSpPr>
            <a:stCxn id="44" idx="0"/>
            <a:endCxn id="53" idx="2"/>
          </p:cNvCxnSpPr>
          <p:nvPr/>
        </p:nvCxnSpPr>
        <p:spPr>
          <a:xfrm flipV="1">
            <a:off x="4966543" y="987010"/>
            <a:ext cx="891375" cy="259899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/>
          <p:cNvSpPr/>
          <p:nvPr/>
        </p:nvSpPr>
        <p:spPr>
          <a:xfrm>
            <a:off x="1995055" y="947837"/>
            <a:ext cx="197522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 dirty="0">
                <a:latin typeface="Arial" panose="020B0604020202020204" pitchFamily="34" charset="0"/>
              </a:rPr>
              <a:t>Display size</a:t>
            </a:r>
            <a:r>
              <a:rPr lang="ko-KR" altLang="en-US" sz="1000" b="1" dirty="0">
                <a:latin typeface="Arial" panose="020B0604020202020204" pitchFamily="34" charset="0"/>
              </a:rPr>
              <a:t>별 </a:t>
            </a:r>
            <a:r>
              <a:rPr lang="en-US" altLang="ko-KR" sz="1000" b="1" dirty="0">
                <a:latin typeface="Arial" panose="020B0604020202020204" pitchFamily="34" charset="0"/>
              </a:rPr>
              <a:t>Logo </a:t>
            </a:r>
            <a:r>
              <a:rPr lang="ko-KR" altLang="en-US" sz="1000" b="1" dirty="0">
                <a:latin typeface="Arial" panose="020B0604020202020204" pitchFamily="34" charset="0"/>
              </a:rPr>
              <a:t>크기 </a:t>
            </a:r>
            <a:r>
              <a:rPr lang="ko-KR" altLang="en-US" sz="1000" b="1" dirty="0" smtClean="0">
                <a:latin typeface="Arial" panose="020B0604020202020204" pitchFamily="34" charset="0"/>
              </a:rPr>
              <a:t>삽입</a:t>
            </a:r>
            <a:endParaRPr lang="ko-KR" altLang="ko-KR" sz="1000" b="1" dirty="0">
              <a:latin typeface="Arial" panose="020B0604020202020204" pitchFamily="34" charset="0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4097404" y="740789"/>
            <a:ext cx="3521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b="1" dirty="0" smtClean="0">
                <a:latin typeface="Arial" panose="020B0604020202020204" pitchFamily="34" charset="0"/>
              </a:rPr>
              <a:t>Facebook, Instagram, </a:t>
            </a:r>
            <a:r>
              <a:rPr lang="ko-KR" altLang="en-US" sz="1000" b="1" dirty="0" err="1">
                <a:latin typeface="Arial" panose="020B0604020202020204" pitchFamily="34" charset="0"/>
              </a:rPr>
              <a:t>네이버</a:t>
            </a:r>
            <a:r>
              <a:rPr lang="ko-KR" altLang="en-US" sz="1000" b="1" dirty="0">
                <a:latin typeface="Arial" panose="020B0604020202020204" pitchFamily="34" charset="0"/>
              </a:rPr>
              <a:t> </a:t>
            </a:r>
            <a:r>
              <a:rPr lang="ko-KR" altLang="en-US" sz="1000" b="1" dirty="0" err="1" smtClean="0">
                <a:latin typeface="Arial" panose="020B0604020202020204" pitchFamily="34" charset="0"/>
              </a:rPr>
              <a:t>블로그</a:t>
            </a:r>
            <a:r>
              <a:rPr lang="en-US" altLang="ko-KR" sz="1000" b="1" dirty="0" smtClean="0">
                <a:latin typeface="Arial" panose="020B0604020202020204" pitchFamily="34" charset="0"/>
              </a:rPr>
              <a:t>, </a:t>
            </a:r>
            <a:r>
              <a:rPr lang="ko-KR" altLang="en-US" sz="1000" b="1" dirty="0" smtClean="0">
                <a:latin typeface="Arial" panose="020B0604020202020204" pitchFamily="34" charset="0"/>
              </a:rPr>
              <a:t>메일 링크 걸기</a:t>
            </a:r>
            <a:r>
              <a:rPr lang="en-US" altLang="ko-KR" sz="1000" b="1" dirty="0" smtClean="0">
                <a:latin typeface="Arial" panose="020B0604020202020204" pitchFamily="34" charset="0"/>
              </a:rPr>
              <a:t> </a:t>
            </a:r>
            <a:endParaRPr lang="ko-KR" altLang="ko-KR" sz="1000" b="1" dirty="0">
              <a:latin typeface="Arial" panose="020B0604020202020204" pitchFamily="34" charset="0"/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1659867" y="2118565"/>
            <a:ext cx="23104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b="1" dirty="0" smtClean="0">
                <a:latin typeface="Arial" panose="020B0604020202020204" pitchFamily="34" charset="0"/>
              </a:rPr>
              <a:t>대표 이미지 삽입</a:t>
            </a:r>
            <a:r>
              <a:rPr lang="en-US" altLang="ko-KR" sz="1000" b="1" dirty="0" smtClean="0">
                <a:latin typeface="Arial" panose="020B0604020202020204" pitchFamily="34" charset="0"/>
              </a:rPr>
              <a:t>, </a:t>
            </a:r>
            <a:r>
              <a:rPr lang="ko-KR" altLang="en-US" sz="1000" b="1" dirty="0" smtClean="0">
                <a:latin typeface="Arial" panose="020B0604020202020204" pitchFamily="34" charset="0"/>
              </a:rPr>
              <a:t>대표 글 입력하기</a:t>
            </a:r>
            <a:endParaRPr lang="ko-KR" altLang="ko-KR" sz="1000" b="1" dirty="0">
              <a:latin typeface="Arial" panose="020B0604020202020204" pitchFamily="34" charset="0"/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4966543" y="4056221"/>
            <a:ext cx="738005" cy="376052"/>
          </a:xfrm>
          <a:prstGeom prst="rect">
            <a:avLst/>
          </a:prstGeom>
          <a:noFill/>
          <a:ln w="349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직사각형 62"/>
          <p:cNvSpPr/>
          <p:nvPr/>
        </p:nvSpPr>
        <p:spPr>
          <a:xfrm>
            <a:off x="3642610" y="4478935"/>
            <a:ext cx="231041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b="1" dirty="0" smtClean="0">
                <a:latin typeface="Arial" panose="020B0604020202020204" pitchFamily="34" charset="0"/>
              </a:rPr>
              <a:t>1:1 </a:t>
            </a:r>
            <a:r>
              <a:rPr lang="ko-KR" altLang="en-US" sz="1000" b="1" dirty="0" smtClean="0">
                <a:latin typeface="Arial" panose="020B0604020202020204" pitchFamily="34" charset="0"/>
              </a:rPr>
              <a:t>상담기능 링크 연결하기</a:t>
            </a:r>
            <a:endParaRPr lang="en-US" altLang="ko-KR" sz="1000" b="1" dirty="0" smtClean="0">
              <a:latin typeface="Arial" panose="020B0604020202020204" pitchFamily="34" charset="0"/>
            </a:endParaRPr>
          </a:p>
          <a:p>
            <a:r>
              <a:rPr lang="en-US" altLang="ko-KR" sz="1000" b="1" dirty="0" smtClean="0">
                <a:latin typeface="Arial" panose="020B0604020202020204" pitchFamily="34" charset="0"/>
              </a:rPr>
              <a:t>(</a:t>
            </a:r>
            <a:r>
              <a:rPr lang="ko-KR" altLang="en-US" sz="1000" b="1" dirty="0" smtClean="0">
                <a:latin typeface="Arial" panose="020B0604020202020204" pitchFamily="34" charset="0"/>
              </a:rPr>
              <a:t>기능 </a:t>
            </a:r>
            <a:r>
              <a:rPr lang="ko-KR" altLang="en-US" sz="1000" b="1" dirty="0" err="1" smtClean="0">
                <a:latin typeface="Arial" panose="020B0604020202020204" pitchFamily="34" charset="0"/>
              </a:rPr>
              <a:t>구현시</a:t>
            </a:r>
            <a:r>
              <a:rPr lang="en-US" altLang="ko-KR" sz="1000" b="1" dirty="0" smtClean="0">
                <a:latin typeface="Arial" panose="020B0604020202020204" pitchFamily="34" charset="0"/>
              </a:rPr>
              <a:t>)</a:t>
            </a:r>
            <a:endParaRPr lang="ko-KR" altLang="ko-KR" sz="1000" b="1" dirty="0">
              <a:latin typeface="Arial" panose="020B0604020202020204" pitchFamily="34" charset="0"/>
            </a:endParaRPr>
          </a:p>
        </p:txBody>
      </p:sp>
      <p:cxnSp>
        <p:nvCxnSpPr>
          <p:cNvPr id="66" name="직선 화살표 연결선 65"/>
          <p:cNvCxnSpPr>
            <a:stCxn id="62" idx="1"/>
            <a:endCxn id="63" idx="0"/>
          </p:cNvCxnSpPr>
          <p:nvPr/>
        </p:nvCxnSpPr>
        <p:spPr>
          <a:xfrm flipH="1">
            <a:off x="4797815" y="4244247"/>
            <a:ext cx="168728" cy="234688"/>
          </a:xfrm>
          <a:prstGeom prst="straightConnector1">
            <a:avLst/>
          </a:prstGeom>
          <a:ln w="3492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직사각형 68"/>
          <p:cNvSpPr/>
          <p:nvPr/>
        </p:nvSpPr>
        <p:spPr>
          <a:xfrm>
            <a:off x="6274010" y="1565562"/>
            <a:ext cx="5191159" cy="1830781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70" name="직선 화살표 연결선 69"/>
          <p:cNvCxnSpPr>
            <a:stCxn id="69" idx="0"/>
            <a:endCxn id="73" idx="2"/>
          </p:cNvCxnSpPr>
          <p:nvPr/>
        </p:nvCxnSpPr>
        <p:spPr>
          <a:xfrm flipV="1">
            <a:off x="8869590" y="1147738"/>
            <a:ext cx="827069" cy="417824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직사각형 72"/>
          <p:cNvSpPr/>
          <p:nvPr/>
        </p:nvSpPr>
        <p:spPr>
          <a:xfrm>
            <a:off x="7928149" y="747628"/>
            <a:ext cx="353702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b="1" dirty="0" smtClean="0">
                <a:latin typeface="Arial" panose="020B0604020202020204" pitchFamily="34" charset="0"/>
              </a:rPr>
              <a:t>군산</a:t>
            </a:r>
            <a:r>
              <a:rPr lang="en-US" altLang="ko-KR" sz="1000" b="1" dirty="0" smtClean="0">
                <a:latin typeface="Arial" panose="020B0604020202020204" pitchFamily="34" charset="0"/>
              </a:rPr>
              <a:t>, </a:t>
            </a:r>
            <a:r>
              <a:rPr lang="ko-KR" altLang="en-US" sz="1000" b="1" dirty="0" smtClean="0">
                <a:latin typeface="Arial" panose="020B0604020202020204" pitchFamily="34" charset="0"/>
              </a:rPr>
              <a:t>익산</a:t>
            </a:r>
            <a:r>
              <a:rPr lang="en-US" altLang="ko-KR" sz="1000" b="1" dirty="0" smtClean="0">
                <a:latin typeface="Arial" panose="020B0604020202020204" pitchFamily="34" charset="0"/>
              </a:rPr>
              <a:t>, </a:t>
            </a:r>
            <a:r>
              <a:rPr lang="ko-KR" altLang="en-US" sz="1000" b="1" dirty="0" smtClean="0">
                <a:latin typeface="Arial" panose="020B0604020202020204" pitchFamily="34" charset="0"/>
              </a:rPr>
              <a:t>전주</a:t>
            </a:r>
            <a:r>
              <a:rPr lang="en-US" altLang="ko-KR" sz="1000" b="1" dirty="0" smtClean="0">
                <a:latin typeface="Arial" panose="020B0604020202020204" pitchFamily="34" charset="0"/>
              </a:rPr>
              <a:t>, </a:t>
            </a:r>
            <a:r>
              <a:rPr lang="ko-KR" altLang="en-US" sz="1000" b="1" dirty="0" err="1" smtClean="0">
                <a:latin typeface="Arial" panose="020B0604020202020204" pitchFamily="34" charset="0"/>
              </a:rPr>
              <a:t>그외</a:t>
            </a:r>
            <a:r>
              <a:rPr lang="ko-KR" altLang="en-US" sz="1000" b="1" dirty="0" smtClean="0">
                <a:latin typeface="Arial" panose="020B0604020202020204" pitchFamily="34" charset="0"/>
              </a:rPr>
              <a:t> 서비스 가능 예상 도시에 대한</a:t>
            </a:r>
            <a:endParaRPr lang="en-US" altLang="ko-KR" sz="1000" b="1" dirty="0" smtClean="0">
              <a:latin typeface="Arial" panose="020B0604020202020204" pitchFamily="34" charset="0"/>
            </a:endParaRPr>
          </a:p>
          <a:p>
            <a:r>
              <a:rPr lang="ko-KR" altLang="en-US" sz="1000" b="1" dirty="0" smtClean="0">
                <a:latin typeface="Arial" panose="020B0604020202020204" pitchFamily="34" charset="0"/>
              </a:rPr>
              <a:t>이미지 삽입 </a:t>
            </a:r>
            <a:r>
              <a:rPr lang="en-US" altLang="ko-KR" sz="1000" b="1" dirty="0" smtClean="0">
                <a:latin typeface="Arial" panose="020B0604020202020204" pitchFamily="34" charset="0"/>
              </a:rPr>
              <a:t>&amp; </a:t>
            </a:r>
            <a:r>
              <a:rPr lang="ko-KR" altLang="en-US" sz="1000" b="1" dirty="0" err="1" smtClean="0">
                <a:latin typeface="Arial" panose="020B0604020202020204" pitchFamily="34" charset="0"/>
              </a:rPr>
              <a:t>라우터</a:t>
            </a:r>
            <a:r>
              <a:rPr lang="ko-KR" altLang="en-US" sz="1000" b="1" dirty="0" smtClean="0">
                <a:latin typeface="Arial" panose="020B0604020202020204" pitchFamily="34" charset="0"/>
              </a:rPr>
              <a:t> 링크 연결</a:t>
            </a:r>
            <a:endParaRPr lang="ko-KR" altLang="ko-KR" sz="1000" b="1" dirty="0">
              <a:latin typeface="Arial" panose="020B0604020202020204" pitchFamily="34" charset="0"/>
            </a:endParaRPr>
          </a:p>
        </p:txBody>
      </p:sp>
      <p:sp>
        <p:nvSpPr>
          <p:cNvPr id="78" name="직사각형 77"/>
          <p:cNvSpPr/>
          <p:nvPr/>
        </p:nvSpPr>
        <p:spPr>
          <a:xfrm>
            <a:off x="6334380" y="4244247"/>
            <a:ext cx="5191159" cy="1830781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79" name="직선 화살표 연결선 78"/>
          <p:cNvCxnSpPr>
            <a:stCxn id="78" idx="0"/>
            <a:endCxn id="82" idx="2"/>
          </p:cNvCxnSpPr>
          <p:nvPr/>
        </p:nvCxnSpPr>
        <p:spPr>
          <a:xfrm flipV="1">
            <a:off x="8929960" y="4010054"/>
            <a:ext cx="766699" cy="234193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직사각형 81"/>
          <p:cNvSpPr/>
          <p:nvPr/>
        </p:nvSpPr>
        <p:spPr>
          <a:xfrm>
            <a:off x="7928149" y="3609944"/>
            <a:ext cx="353702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b="1" dirty="0" err="1" smtClean="0">
                <a:latin typeface="Arial" panose="020B0604020202020204" pitchFamily="34" charset="0"/>
              </a:rPr>
              <a:t>협력사</a:t>
            </a:r>
            <a:r>
              <a:rPr lang="ko-KR" altLang="en-US" sz="1000" b="1" dirty="0" smtClean="0">
                <a:latin typeface="Arial" panose="020B0604020202020204" pitchFamily="34" charset="0"/>
              </a:rPr>
              <a:t> 리스트 보여주기</a:t>
            </a:r>
            <a:endParaRPr lang="en-US" altLang="ko-KR" sz="1000" b="1" dirty="0" smtClean="0">
              <a:latin typeface="Arial" panose="020B0604020202020204" pitchFamily="34" charset="0"/>
            </a:endParaRPr>
          </a:p>
          <a:p>
            <a:r>
              <a:rPr lang="en-US" altLang="ko-KR" sz="1000" b="1" dirty="0" smtClean="0">
                <a:latin typeface="Arial" panose="020B0604020202020204" pitchFamily="34" charset="0"/>
              </a:rPr>
              <a:t>(ex&gt; </a:t>
            </a:r>
            <a:r>
              <a:rPr lang="ko-KR" altLang="en-US" sz="1000" b="1" dirty="0" err="1" smtClean="0">
                <a:latin typeface="Arial" panose="020B0604020202020204" pitchFamily="34" charset="0"/>
              </a:rPr>
              <a:t>군산대정문원룸협회</a:t>
            </a:r>
            <a:r>
              <a:rPr lang="en-US" altLang="ko-KR" sz="1000" b="1" dirty="0" smtClean="0">
                <a:latin typeface="Arial" panose="020B0604020202020204" pitchFamily="34" charset="0"/>
              </a:rPr>
              <a:t>, </a:t>
            </a:r>
            <a:r>
              <a:rPr lang="ko-KR" altLang="en-US" sz="1000" b="1" dirty="0" err="1" smtClean="0">
                <a:latin typeface="Arial" panose="020B0604020202020204" pitchFamily="34" charset="0"/>
              </a:rPr>
              <a:t>전북대원룸협회등</a:t>
            </a:r>
            <a:r>
              <a:rPr lang="en-US" altLang="ko-KR" sz="1000" b="1" dirty="0" smtClean="0">
                <a:latin typeface="Arial" panose="020B0604020202020204" pitchFamily="34" charset="0"/>
              </a:rPr>
              <a:t>)</a:t>
            </a:r>
            <a:endParaRPr lang="ko-KR" altLang="ko-KR" sz="1000" b="1" dirty="0">
              <a:latin typeface="Arial" panose="020B0604020202020204" pitchFamily="34" charset="0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6092" y="1618318"/>
            <a:ext cx="2207734" cy="1778025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>
            <a:off x="6755738" y="1817661"/>
            <a:ext cx="684857" cy="3570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군산</a:t>
            </a:r>
            <a:endParaRPr lang="ko-KR" altLang="en-US" dirty="0"/>
          </a:p>
        </p:txBody>
      </p:sp>
      <p:sp>
        <p:nvSpPr>
          <p:cNvPr id="26" name="직사각형 25"/>
          <p:cNvSpPr/>
          <p:nvPr/>
        </p:nvSpPr>
        <p:spPr>
          <a:xfrm>
            <a:off x="8587530" y="1890181"/>
            <a:ext cx="684857" cy="3570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익산</a:t>
            </a:r>
            <a:endParaRPr lang="ko-KR" altLang="en-US" dirty="0"/>
          </a:p>
        </p:txBody>
      </p:sp>
      <p:sp>
        <p:nvSpPr>
          <p:cNvPr id="27" name="직사각형 26"/>
          <p:cNvSpPr/>
          <p:nvPr/>
        </p:nvSpPr>
        <p:spPr>
          <a:xfrm>
            <a:off x="10315056" y="1864467"/>
            <a:ext cx="684857" cy="3570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전주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32382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53420" y="326870"/>
            <a:ext cx="478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 smtClean="0"/>
              <a:t>Mainpage</a:t>
            </a:r>
            <a:r>
              <a:rPr lang="en-US" altLang="ko-KR" b="1" dirty="0" smtClean="0"/>
              <a:t>(1) – </a:t>
            </a:r>
            <a:r>
              <a:rPr lang="ko-KR" altLang="en-US" b="1" dirty="0" smtClean="0"/>
              <a:t>추가진행작업</a:t>
            </a:r>
            <a:endParaRPr lang="en-US" altLang="ko-KR" b="1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893" y="1225363"/>
            <a:ext cx="6605307" cy="494533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09893" y="6105337"/>
            <a:ext cx="1079607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u="sng" dirty="0" smtClean="0">
                <a:latin typeface="Arial" panose="020B0604020202020204" pitchFamily="34" charset="0"/>
              </a:rPr>
              <a:t>전체적인 설명 삽입 리소스</a:t>
            </a:r>
            <a:r>
              <a:rPr lang="en-US" altLang="ko-KR" sz="1500" b="1" u="sng" dirty="0" smtClean="0">
                <a:latin typeface="Arial" panose="020B0604020202020204" pitchFamily="34" charset="0"/>
              </a:rPr>
              <a:t>(</a:t>
            </a:r>
            <a:r>
              <a:rPr lang="ko-KR" altLang="en-US" sz="1500" b="1" u="sng" dirty="0" smtClean="0">
                <a:latin typeface="Arial" panose="020B0604020202020204" pitchFamily="34" charset="0"/>
              </a:rPr>
              <a:t>이미지</a:t>
            </a:r>
            <a:r>
              <a:rPr lang="en-US" altLang="ko-KR" sz="1500" b="1" u="sng" dirty="0" smtClean="0">
                <a:latin typeface="Arial" panose="020B0604020202020204" pitchFamily="34" charset="0"/>
              </a:rPr>
              <a:t>, </a:t>
            </a:r>
            <a:r>
              <a:rPr lang="ko-KR" altLang="en-US" sz="1500" b="1" u="sng" dirty="0" smtClean="0">
                <a:latin typeface="Arial" panose="020B0604020202020204" pitchFamily="34" charset="0"/>
              </a:rPr>
              <a:t>글</a:t>
            </a:r>
            <a:r>
              <a:rPr lang="en-US" altLang="ko-KR" sz="1500" b="1" u="sng" dirty="0" smtClean="0">
                <a:latin typeface="Arial" panose="020B0604020202020204" pitchFamily="34" charset="0"/>
              </a:rPr>
              <a:t>, </a:t>
            </a:r>
            <a:r>
              <a:rPr lang="ko-KR" altLang="en-US" sz="1500" b="1" u="sng" dirty="0" err="1" smtClean="0">
                <a:latin typeface="Arial" panose="020B0604020202020204" pitchFamily="34" charset="0"/>
              </a:rPr>
              <a:t>링크등</a:t>
            </a:r>
            <a:r>
              <a:rPr lang="en-US" altLang="ko-KR" sz="1500" b="1" u="sng" dirty="0" smtClean="0">
                <a:latin typeface="Arial" panose="020B0604020202020204" pitchFamily="34" charset="0"/>
              </a:rPr>
              <a:t>) </a:t>
            </a:r>
            <a:r>
              <a:rPr lang="ko-KR" altLang="en-US" sz="1500" b="1" u="sng" dirty="0" smtClean="0">
                <a:latin typeface="Arial" panose="020B0604020202020204" pitchFamily="34" charset="0"/>
              </a:rPr>
              <a:t>연동하기</a:t>
            </a:r>
            <a:endParaRPr lang="ko-KR" altLang="ko-KR" sz="1500" b="1" u="sng" dirty="0">
              <a:latin typeface="Arial" panose="020B0604020202020204" pitchFamily="34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709893" y="1321585"/>
            <a:ext cx="6605307" cy="2688469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8" name="직선 화살표 연결선 7"/>
          <p:cNvCxnSpPr>
            <a:stCxn id="7" idx="3"/>
          </p:cNvCxnSpPr>
          <p:nvPr/>
        </p:nvCxnSpPr>
        <p:spPr>
          <a:xfrm flipH="1" flipV="1">
            <a:off x="6719977" y="2510287"/>
            <a:ext cx="595223" cy="155533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4148248" y="2319131"/>
            <a:ext cx="265799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b="1" dirty="0" smtClean="0">
                <a:latin typeface="Arial" panose="020B0604020202020204" pitchFamily="34" charset="0"/>
              </a:rPr>
              <a:t>이슈사항</a:t>
            </a:r>
            <a:r>
              <a:rPr lang="en-US" altLang="ko-KR" sz="1000" b="1" dirty="0" smtClean="0">
                <a:latin typeface="Arial" panose="020B0604020202020204" pitchFamily="34" charset="0"/>
              </a:rPr>
              <a:t>, </a:t>
            </a:r>
            <a:r>
              <a:rPr lang="ko-KR" altLang="en-US" sz="1000" b="1" dirty="0" smtClean="0">
                <a:latin typeface="Arial" panose="020B0604020202020204" pitchFamily="34" charset="0"/>
              </a:rPr>
              <a:t>각종 공지사항에 대한 내용</a:t>
            </a:r>
            <a:endParaRPr lang="en-US" altLang="ko-KR" sz="1000" b="1" dirty="0" smtClean="0">
              <a:latin typeface="Arial" panose="020B0604020202020204" pitchFamily="34" charset="0"/>
            </a:endParaRPr>
          </a:p>
          <a:p>
            <a:r>
              <a:rPr lang="en-US" altLang="ko-KR" sz="1000" b="1" dirty="0" smtClean="0">
                <a:latin typeface="Arial" panose="020B0604020202020204" pitchFamily="34" charset="0"/>
              </a:rPr>
              <a:t>(ex&gt; </a:t>
            </a:r>
            <a:r>
              <a:rPr lang="ko-KR" altLang="en-US" sz="1000" b="1" dirty="0" smtClean="0">
                <a:latin typeface="Arial" panose="020B0604020202020204" pitchFamily="34" charset="0"/>
              </a:rPr>
              <a:t>인기 디자인</a:t>
            </a:r>
            <a:r>
              <a:rPr lang="en-US" altLang="ko-KR" sz="1000" b="1" dirty="0" smtClean="0">
                <a:latin typeface="Arial" panose="020B0604020202020204" pitchFamily="34" charset="0"/>
              </a:rPr>
              <a:t>, </a:t>
            </a:r>
            <a:r>
              <a:rPr lang="ko-KR" altLang="en-US" sz="1000" b="1" dirty="0" err="1" smtClean="0">
                <a:latin typeface="Arial" panose="020B0604020202020204" pitchFamily="34" charset="0"/>
              </a:rPr>
              <a:t>인기있는</a:t>
            </a:r>
            <a:r>
              <a:rPr lang="ko-KR" altLang="en-US" sz="1000" b="1" dirty="0" smtClean="0">
                <a:latin typeface="Arial" panose="020B0604020202020204" pitchFamily="34" charset="0"/>
              </a:rPr>
              <a:t> 방 내용 </a:t>
            </a:r>
            <a:r>
              <a:rPr lang="ko-KR" altLang="en-US" sz="1000" b="1" dirty="0" err="1" smtClean="0">
                <a:latin typeface="Arial" panose="020B0604020202020204" pitchFamily="34" charset="0"/>
              </a:rPr>
              <a:t>같은거</a:t>
            </a:r>
            <a:r>
              <a:rPr lang="en-US" altLang="ko-KR" sz="1000" b="1" dirty="0" smtClean="0">
                <a:latin typeface="Arial" panose="020B0604020202020204" pitchFamily="34" charset="0"/>
              </a:rPr>
              <a:t>)</a:t>
            </a:r>
            <a:endParaRPr lang="ko-KR" altLang="ko-KR" sz="1000" b="1" dirty="0">
              <a:latin typeface="Arial" panose="020B0604020202020204" pitchFamily="34" charset="0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709892" y="4154346"/>
            <a:ext cx="6605307" cy="1950991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6" name="직선 화살표 연결선 15"/>
          <p:cNvCxnSpPr>
            <a:stCxn id="15" idx="3"/>
            <a:endCxn id="19" idx="0"/>
          </p:cNvCxnSpPr>
          <p:nvPr/>
        </p:nvCxnSpPr>
        <p:spPr>
          <a:xfrm flipH="1">
            <a:off x="6543350" y="5129842"/>
            <a:ext cx="771849" cy="705158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6107930" y="5835000"/>
            <a:ext cx="87084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b="1" dirty="0" smtClean="0">
                <a:latin typeface="Arial" panose="020B0604020202020204" pitchFamily="34" charset="0"/>
              </a:rPr>
              <a:t>Footer </a:t>
            </a:r>
            <a:r>
              <a:rPr lang="ko-KR" altLang="en-US" sz="1000" b="1" dirty="0" smtClean="0">
                <a:latin typeface="Arial" panose="020B0604020202020204" pitchFamily="34" charset="0"/>
              </a:rPr>
              <a:t>영역</a:t>
            </a:r>
            <a:endParaRPr lang="en-US" altLang="ko-KR" sz="1000" b="1" dirty="0">
              <a:latin typeface="Arial" panose="020B0604020202020204" pitchFamily="34" charset="0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835298" y="1329501"/>
            <a:ext cx="6333253" cy="36807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/>
              <a:t>Cozyhouzz</a:t>
            </a:r>
            <a:r>
              <a:rPr lang="ko-KR" altLang="en-US" dirty="0" smtClean="0"/>
              <a:t> 서비스활용 가이드 </a:t>
            </a:r>
            <a:r>
              <a:rPr lang="en-US" altLang="ko-KR" dirty="0" smtClean="0"/>
              <a:t>(route)</a:t>
            </a:r>
            <a:endParaRPr lang="ko-KR" altLang="en-US" dirty="0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835298" y="3694736"/>
            <a:ext cx="6333253" cy="36807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Cozyhouzz </a:t>
            </a:r>
            <a:r>
              <a:rPr lang="ko-KR" altLang="en-US" dirty="0" smtClean="0"/>
              <a:t>사업자 맞춤 </a:t>
            </a:r>
            <a:r>
              <a:rPr lang="en-US" altLang="ko-KR" dirty="0" smtClean="0"/>
              <a:t>1:1 </a:t>
            </a:r>
            <a:r>
              <a:rPr lang="ko-KR" altLang="en-US" dirty="0" smtClean="0"/>
              <a:t>컨설팅 </a:t>
            </a:r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7504981" y="437943"/>
            <a:ext cx="468701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&lt; </a:t>
            </a:r>
            <a:r>
              <a:rPr lang="ko-KR" altLang="en-US" b="1" dirty="0" smtClean="0"/>
              <a:t>참고사항 </a:t>
            </a:r>
            <a:r>
              <a:rPr lang="en-US" altLang="ko-KR" b="1" dirty="0" smtClean="0"/>
              <a:t>&gt;</a:t>
            </a:r>
          </a:p>
          <a:p>
            <a:pPr algn="ctr"/>
            <a:endParaRPr lang="en-US" altLang="ko-KR" b="1" dirty="0" smtClean="0"/>
          </a:p>
          <a:p>
            <a:pPr marL="285750" indent="-285750">
              <a:buFontTx/>
              <a:buChar char="-"/>
            </a:pPr>
            <a:r>
              <a:rPr lang="ko-KR" altLang="en-US" b="1" u="sng" dirty="0" smtClean="0"/>
              <a:t>안내 배너가 있으면 디자이너와 상의해서 결정할 것</a:t>
            </a:r>
            <a:r>
              <a:rPr lang="en-US" altLang="ko-KR" b="1" u="sng" dirty="0" smtClean="0"/>
              <a:t>!</a:t>
            </a:r>
          </a:p>
          <a:p>
            <a:r>
              <a:rPr lang="en-US" altLang="ko-KR" b="1" u="sng" dirty="0" smtClean="0"/>
              <a:t>(</a:t>
            </a:r>
            <a:r>
              <a:rPr lang="ko-KR" altLang="en-US" b="1" u="sng" dirty="0" smtClean="0"/>
              <a:t>디스플레이 </a:t>
            </a:r>
            <a:r>
              <a:rPr lang="ko-KR" altLang="en-US" b="1" u="sng" dirty="0" err="1" smtClean="0"/>
              <a:t>사이즈별로</a:t>
            </a:r>
            <a:r>
              <a:rPr lang="ko-KR" altLang="en-US" b="1" u="sng" dirty="0" smtClean="0"/>
              <a:t> 크기가 달라야 함</a:t>
            </a:r>
            <a:r>
              <a:rPr lang="en-US" altLang="ko-KR" b="1" u="sng" dirty="0" smtClean="0"/>
              <a:t>)</a:t>
            </a:r>
          </a:p>
        </p:txBody>
      </p:sp>
      <p:sp>
        <p:nvSpPr>
          <p:cNvPr id="20" name="모서리가 둥근 직사각형 19"/>
          <p:cNvSpPr/>
          <p:nvPr/>
        </p:nvSpPr>
        <p:spPr>
          <a:xfrm>
            <a:off x="1079961" y="2011233"/>
            <a:ext cx="2620771" cy="136033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App Preview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25801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53420" y="326870"/>
            <a:ext cx="478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Header, Footer(1) - </a:t>
            </a:r>
            <a:r>
              <a:rPr lang="ko-KR" altLang="en-US" b="1" dirty="0"/>
              <a:t>추가진행작업</a:t>
            </a:r>
            <a:endParaRPr lang="en-US" altLang="ko-KR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332" y="1989090"/>
            <a:ext cx="11144250" cy="120015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420" y="3279494"/>
            <a:ext cx="11270162" cy="3151672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579332" y="780255"/>
            <a:ext cx="11144250" cy="2408985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/>
          <p:cNvSpPr/>
          <p:nvPr/>
        </p:nvSpPr>
        <p:spPr>
          <a:xfrm>
            <a:off x="579332" y="3392346"/>
            <a:ext cx="11144250" cy="3038820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/>
          <p:cNvSpPr/>
          <p:nvPr/>
        </p:nvSpPr>
        <p:spPr>
          <a:xfrm>
            <a:off x="3005650" y="3572854"/>
            <a:ext cx="63485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 dirty="0" smtClean="0">
                <a:latin typeface="Arial" panose="020B0604020202020204" pitchFamily="34" charset="0"/>
              </a:rPr>
              <a:t>Footer</a:t>
            </a:r>
            <a:endParaRPr lang="ko-KR" altLang="ko-KR" sz="1000" b="1" dirty="0">
              <a:latin typeface="Arial" panose="020B0604020202020204" pitchFamily="34" charset="0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783007" y="2416203"/>
            <a:ext cx="1883281" cy="358834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007" y="825057"/>
            <a:ext cx="10925175" cy="1123950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7292356" y="879889"/>
            <a:ext cx="65907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 dirty="0" smtClean="0">
                <a:latin typeface="Arial" panose="020B0604020202020204" pitchFamily="34" charset="0"/>
              </a:rPr>
              <a:t>Header</a:t>
            </a:r>
            <a:endParaRPr lang="ko-KR" altLang="ko-KR" sz="1000" b="1" dirty="0">
              <a:latin typeface="Arial" panose="020B0604020202020204" pitchFamily="34" charset="0"/>
            </a:endParaRPr>
          </a:p>
        </p:txBody>
      </p:sp>
      <p:cxnSp>
        <p:nvCxnSpPr>
          <p:cNvPr id="22" name="직선 연결선 21"/>
          <p:cNvCxnSpPr>
            <a:stCxn id="8" idx="1"/>
            <a:endCxn id="8" idx="3"/>
          </p:cNvCxnSpPr>
          <p:nvPr/>
        </p:nvCxnSpPr>
        <p:spPr>
          <a:xfrm>
            <a:off x="579332" y="1984748"/>
            <a:ext cx="11144250" cy="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4002225" y="2532504"/>
            <a:ext cx="123539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 dirty="0" smtClean="0">
                <a:latin typeface="Arial" panose="020B0604020202020204" pitchFamily="34" charset="0"/>
              </a:rPr>
              <a:t>Header(</a:t>
            </a:r>
            <a:r>
              <a:rPr lang="ko-KR" altLang="en-US" sz="1000" b="1" dirty="0" smtClean="0">
                <a:latin typeface="Arial" panose="020B0604020202020204" pitchFamily="34" charset="0"/>
              </a:rPr>
              <a:t>로그인시</a:t>
            </a:r>
            <a:r>
              <a:rPr lang="en-US" altLang="ko-KR" sz="1000" b="1" dirty="0" smtClean="0">
                <a:latin typeface="Arial" panose="020B0604020202020204" pitchFamily="34" charset="0"/>
              </a:rPr>
              <a:t>)</a:t>
            </a:r>
            <a:endParaRPr lang="ko-KR" altLang="ko-KR" sz="1000" b="1" dirty="0">
              <a:latin typeface="Arial" panose="020B0604020202020204" pitchFamily="34" charset="0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783007" y="1237283"/>
            <a:ext cx="1883281" cy="358834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직사각형 26"/>
          <p:cNvSpPr/>
          <p:nvPr/>
        </p:nvSpPr>
        <p:spPr>
          <a:xfrm>
            <a:off x="783007" y="817733"/>
            <a:ext cx="1114159" cy="358834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/>
          <p:cNvSpPr/>
          <p:nvPr/>
        </p:nvSpPr>
        <p:spPr>
          <a:xfrm>
            <a:off x="1897165" y="898732"/>
            <a:ext cx="419598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 dirty="0" smtClean="0">
                <a:latin typeface="Arial" panose="020B0604020202020204" pitchFamily="34" charset="0"/>
              </a:rPr>
              <a:t>로그인</a:t>
            </a:r>
            <a:r>
              <a:rPr lang="en-US" altLang="ko-KR" sz="1000" b="1" dirty="0" smtClean="0">
                <a:latin typeface="Arial" panose="020B0604020202020204" pitchFamily="34" charset="0"/>
              </a:rPr>
              <a:t>, </a:t>
            </a:r>
            <a:r>
              <a:rPr lang="ko-KR" altLang="en-US" sz="1000" b="1" dirty="0" smtClean="0">
                <a:latin typeface="Arial" panose="020B0604020202020204" pitchFamily="34" charset="0"/>
              </a:rPr>
              <a:t>회원가입 버튼 강조가 필요함</a:t>
            </a:r>
            <a:endParaRPr lang="ko-KR" altLang="ko-KR" sz="1000" b="1" dirty="0">
              <a:latin typeface="Arial" panose="020B0604020202020204" pitchFamily="34" charset="0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726250" y="2068082"/>
            <a:ext cx="1914258" cy="2307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직사각형 29"/>
          <p:cNvSpPr/>
          <p:nvPr/>
        </p:nvSpPr>
        <p:spPr>
          <a:xfrm>
            <a:off x="4787426" y="2061859"/>
            <a:ext cx="1006623" cy="2307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직사각형 30"/>
          <p:cNvSpPr/>
          <p:nvPr/>
        </p:nvSpPr>
        <p:spPr>
          <a:xfrm>
            <a:off x="10349313" y="2732308"/>
            <a:ext cx="1204601" cy="2307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방정보보기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4956560" y="3482600"/>
            <a:ext cx="5460763" cy="1879417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직사각형 33"/>
          <p:cNvSpPr/>
          <p:nvPr/>
        </p:nvSpPr>
        <p:spPr>
          <a:xfrm>
            <a:off x="4921783" y="5129247"/>
            <a:ext cx="100205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 dirty="0" err="1" smtClean="0">
                <a:latin typeface="Arial" panose="020B0604020202020204" pitchFamily="34" charset="0"/>
              </a:rPr>
              <a:t>사이트맵</a:t>
            </a:r>
            <a:endParaRPr lang="ko-KR" altLang="ko-KR" sz="1000" b="1" dirty="0">
              <a:latin typeface="Arial" panose="020B0604020202020204" pitchFamily="34" charset="0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579332" y="5772532"/>
            <a:ext cx="5460763" cy="500618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직사각형 35"/>
          <p:cNvSpPr/>
          <p:nvPr/>
        </p:nvSpPr>
        <p:spPr>
          <a:xfrm>
            <a:off x="3909590" y="5899730"/>
            <a:ext cx="201264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 dirty="0" smtClean="0">
                <a:latin typeface="Arial" panose="020B0604020202020204" pitchFamily="34" charset="0"/>
              </a:rPr>
              <a:t>Copyright, </a:t>
            </a:r>
            <a:r>
              <a:rPr lang="ko-KR" altLang="en-US" sz="1000" b="1" dirty="0" smtClean="0">
                <a:latin typeface="Arial" panose="020B0604020202020204" pitchFamily="34" charset="0"/>
              </a:rPr>
              <a:t>각종규정명시</a:t>
            </a:r>
            <a:r>
              <a:rPr lang="en-US" altLang="ko-KR" sz="1000" b="1" dirty="0" smtClean="0">
                <a:latin typeface="Arial" panose="020B0604020202020204" pitchFamily="34" charset="0"/>
              </a:rPr>
              <a:t> </a:t>
            </a:r>
            <a:endParaRPr lang="ko-KR" altLang="ko-KR" sz="1000" b="1" dirty="0">
              <a:latin typeface="Arial" panose="020B0604020202020204" pitchFamily="34" charset="0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5019450" y="3513987"/>
            <a:ext cx="1204601" cy="2307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공지사항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5045155" y="3918678"/>
            <a:ext cx="1204601" cy="12402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공지사항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7019591" y="3513987"/>
            <a:ext cx="1432200" cy="2307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회사</a:t>
            </a:r>
            <a:r>
              <a:rPr lang="en-US" altLang="ko-KR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/</a:t>
            </a:r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서비스 소개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8917113" y="3513987"/>
            <a:ext cx="1432200" cy="2307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고객센터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7128938" y="3918678"/>
            <a:ext cx="1204601" cy="12402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회사 소개</a:t>
            </a:r>
            <a:endParaRPr lang="en-US" altLang="ko-KR" sz="12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서비스 소개</a:t>
            </a:r>
            <a:endParaRPr lang="en-US" altLang="ko-KR" sz="12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9030912" y="3924391"/>
            <a:ext cx="1204601" cy="12402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자주묻는</a:t>
            </a:r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질문</a:t>
            </a:r>
            <a:endParaRPr lang="en-US" altLang="ko-KR" sz="12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lang="en-US" altLang="ko-KR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1:1 </a:t>
            </a:r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상담</a:t>
            </a:r>
            <a:endParaRPr lang="en-US" altLang="ko-KR" sz="12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6378217" y="5899730"/>
            <a:ext cx="500724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b="1" u="sng" dirty="0" smtClean="0">
                <a:latin typeface="Arial" panose="020B0604020202020204" pitchFamily="34" charset="0"/>
              </a:rPr>
              <a:t>Footer</a:t>
            </a:r>
            <a:r>
              <a:rPr lang="ko-KR" altLang="en-US" sz="1500" b="1" u="sng" dirty="0" smtClean="0">
                <a:latin typeface="Arial" panose="020B0604020202020204" pitchFamily="34" charset="0"/>
              </a:rPr>
              <a:t>의 경우는 유사 사이트</a:t>
            </a:r>
            <a:r>
              <a:rPr lang="en-US" altLang="ko-KR" sz="1500" b="1" u="sng" dirty="0" smtClean="0">
                <a:latin typeface="Arial" panose="020B0604020202020204" pitchFamily="34" charset="0"/>
              </a:rPr>
              <a:t>(</a:t>
            </a:r>
            <a:r>
              <a:rPr lang="ko-KR" altLang="en-US" sz="1500" b="1" u="sng" dirty="0" smtClean="0">
                <a:latin typeface="Arial" panose="020B0604020202020204" pitchFamily="34" charset="0"/>
              </a:rPr>
              <a:t>직방</a:t>
            </a:r>
            <a:r>
              <a:rPr lang="en-US" altLang="ko-KR" sz="1500" b="1" u="sng" dirty="0" smtClean="0">
                <a:latin typeface="Arial" panose="020B0604020202020204" pitchFamily="34" charset="0"/>
              </a:rPr>
              <a:t>, </a:t>
            </a:r>
            <a:r>
              <a:rPr lang="ko-KR" altLang="en-US" sz="1500" b="1" u="sng" dirty="0" err="1" smtClean="0">
                <a:latin typeface="Arial" panose="020B0604020202020204" pitchFamily="34" charset="0"/>
              </a:rPr>
              <a:t>집닥등</a:t>
            </a:r>
            <a:r>
              <a:rPr lang="en-US" altLang="ko-KR" sz="1500" b="1" u="sng" dirty="0" smtClean="0">
                <a:latin typeface="Arial" panose="020B0604020202020204" pitchFamily="34" charset="0"/>
              </a:rPr>
              <a:t>)</a:t>
            </a:r>
            <a:r>
              <a:rPr lang="ko-KR" altLang="en-US" sz="1500" b="1" u="sng" dirty="0" smtClean="0">
                <a:latin typeface="Arial" panose="020B0604020202020204" pitchFamily="34" charset="0"/>
              </a:rPr>
              <a:t>를 참고하자</a:t>
            </a:r>
            <a:endParaRPr lang="ko-KR" altLang="ko-KR" sz="1500" b="1" u="sng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0316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60,22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40,50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Absolute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40,50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40,50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Absolute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Absolute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40,50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Absolute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40,50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40,50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Absolute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Absolute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40,50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Absolute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40,50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Absolute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Relative,Relative,Relativ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40,5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Absolut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40,5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Absolute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40,5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40,5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Absolute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Absolute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40,50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Absolute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40,50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Absolute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40,50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40,50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Absolute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Absolute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40,50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Absolute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스토리보드 레이아웃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22316</TotalTime>
  <Words>3591</Words>
  <Application>Microsoft Office PowerPoint</Application>
  <PresentationFormat>와이드스크린</PresentationFormat>
  <Paragraphs>898</Paragraphs>
  <Slides>39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39</vt:i4>
      </vt:variant>
    </vt:vector>
  </HeadingPairs>
  <TitlesOfParts>
    <vt:vector size="45" baseType="lpstr">
      <vt:lpstr>Nanum Gothic</vt:lpstr>
      <vt:lpstr>맑은 고딕</vt:lpstr>
      <vt:lpstr>Arial</vt:lpstr>
      <vt:lpstr>Segoe UI</vt:lpstr>
      <vt:lpstr>Office 테마</vt:lpstr>
      <vt:lpstr>스토리보드 레이아웃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younghyeon Jo</dc:creator>
  <cp:lastModifiedBy>Seonho Kim</cp:lastModifiedBy>
  <cp:revision>238</cp:revision>
  <cp:lastPrinted>2016-12-30T17:01:41Z</cp:lastPrinted>
  <dcterms:created xsi:type="dcterms:W3CDTF">2016-12-20T07:51:24Z</dcterms:created>
  <dcterms:modified xsi:type="dcterms:W3CDTF">2017-05-16T13:00:32Z</dcterms:modified>
</cp:coreProperties>
</file>